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Lst>
  <p:notesMasterIdLst>
    <p:notesMasterId r:id="rId64"/>
  </p:notesMasterIdLst>
  <p:sldIdLst>
    <p:sldId id="311"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Lst>
  <p:sldSz cx="9144000" cy="6858000" type="screen4x3"/>
  <p:notesSz cx="6858000" cy="9144000"/>
  <p:embeddedFontLst>
    <p:embeddedFont>
      <p:font typeface="Century Schoolbook" panose="02040604050505020304" pitchFamily="18" charset="0"/>
      <p:regular r:id="rId65"/>
      <p:bold r:id="rId66"/>
      <p:italic r:id="rId67"/>
      <p:boldItalic r:id="rId68"/>
    </p:embeddedFont>
    <p:embeddedFont>
      <p:font typeface="Quattrocento Sans" panose="020B0802050000020003"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24" d="100"/>
          <a:sy n="124" d="100"/>
        </p:scale>
        <p:origin x="182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font" Target="fonts/font2.fntdata"/><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font" Target="fonts/font3.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font" Target="fonts/font6.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font" Target="fonts/font1.fntdata"/><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29" name="Google Shape;32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Figuring out ways to help workers and communities as we move away from dependence on military spending. I’m going to make a legislative proposal, but first I want to explain why we think it is necessary.</a:t>
            </a:r>
            <a:endParaRPr/>
          </a:p>
        </p:txBody>
      </p:sp>
      <p:sp>
        <p:nvSpPr>
          <p:cNvPr id="330" name="Google Shape;330;p2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37" name="Google Shape;33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Some people believe that a side benefit of military spending is that the military creates jobs and so that alone is a reason to maintain a large military. However, a recent analysis found that other sectors created more jobs than the military, as this chart shows. Thus, if Pentagon spending is preserved at current levels, it will result in a net loss of jobs nationwide. </a:t>
            </a:r>
            <a:endParaRPr/>
          </a:p>
          <a:p>
            <a:pPr marL="0" lvl="0" indent="0" algn="l" rtl="0">
              <a:spcBef>
                <a:spcPts val="0"/>
              </a:spcBef>
              <a:spcAft>
                <a:spcPts val="0"/>
              </a:spcAft>
              <a:buSzPts val="1800"/>
              <a:buNone/>
            </a:pPr>
            <a:r>
              <a:rPr lang="en-US"/>
              <a:t>A study in 2012 found that in spite of greatly increased contracts and money, the largest Pentagon contractors had cut the number of workers:  http://pogoblog.typepad.com/pogo/2012/08/defense-contractor-time-machine-less-spending-more-jobs-analysis-reveals.html  </a:t>
            </a:r>
            <a:endParaRPr/>
          </a:p>
          <a:p>
            <a:pPr marL="0" lvl="0" indent="0" algn="l" rtl="0">
              <a:spcBef>
                <a:spcPts val="0"/>
              </a:spcBef>
              <a:spcAft>
                <a:spcPts val="0"/>
              </a:spcAft>
              <a:buSzPts val="1800"/>
              <a:buNone/>
            </a:pPr>
            <a:r>
              <a:rPr lang="en-US"/>
              <a:t>Virtually all economic models project that military spending leads to job loss over the long term. (Baker, Dean, 2007, Center for Economic and Policy Research)</a:t>
            </a:r>
            <a:endParaRPr/>
          </a:p>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
        <p:nvSpPr>
          <p:cNvPr id="338" name="Google Shape;338;p2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79" name="Google Shape;37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According to a multi-nation study by the Council on Economic Priorities—</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
        <p:nvSpPr>
          <p:cNvPr id="380" name="Google Shape;380;p2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76" name="Google Shape;476;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Summarize:  To address our current economic problems, we need to:</a:t>
            </a:r>
            <a:endParaRPr/>
          </a:p>
          <a:p>
            <a:pPr marL="0" lvl="0" indent="0" algn="l" rtl="0">
              <a:spcBef>
                <a:spcPts val="0"/>
              </a:spcBef>
              <a:spcAft>
                <a:spcPts val="0"/>
              </a:spcAft>
              <a:buNone/>
            </a:pPr>
            <a:r>
              <a:rPr lang="en-US"/>
              <a:t>Cut the military budget substantially</a:t>
            </a:r>
            <a:endParaRPr/>
          </a:p>
          <a:p>
            <a:pPr marL="0" lvl="0" indent="0" algn="l" rtl="0">
              <a:spcBef>
                <a:spcPts val="0"/>
              </a:spcBef>
              <a:spcAft>
                <a:spcPts val="0"/>
              </a:spcAft>
              <a:buNone/>
            </a:pPr>
            <a:r>
              <a:rPr lang="en-US"/>
              <a:t>Transfer those resources to rebuilding infrastructure and industrial capacity</a:t>
            </a:r>
            <a:endParaRPr/>
          </a:p>
          <a:p>
            <a:pPr marL="0" lvl="0" indent="0" algn="l" rtl="0">
              <a:spcBef>
                <a:spcPts val="0"/>
              </a:spcBef>
              <a:spcAft>
                <a:spcPts val="0"/>
              </a:spcAft>
              <a:buNone/>
            </a:pPr>
            <a:r>
              <a:rPr lang="en-US"/>
              <a:t>Invest in green energy and alternative institutions</a:t>
            </a:r>
            <a:endParaRPr/>
          </a:p>
          <a:p>
            <a:pPr marL="0" lvl="0" indent="0" algn="l" rtl="0">
              <a:spcBef>
                <a:spcPts val="0"/>
              </a:spcBef>
              <a:spcAft>
                <a:spcPts val="0"/>
              </a:spcAft>
              <a:buNone/>
            </a:pPr>
            <a:endParaRPr/>
          </a:p>
        </p:txBody>
      </p:sp>
      <p:sp>
        <p:nvSpPr>
          <p:cNvPr id="477" name="Google Shape;477;p4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2"/>
          <p:cNvSpPr txBox="1">
            <a:spLocks noGrp="1"/>
          </p:cNvSpPr>
          <p:nvPr>
            <p:ph type="ctrTitle"/>
          </p:nvPr>
        </p:nvSpPr>
        <p:spPr>
          <a:xfrm>
            <a:off x="2286000" y="3124200"/>
            <a:ext cx="6172200" cy="189436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
          <p:cNvSpPr txBox="1">
            <a:spLocks noGrp="1"/>
          </p:cNvSpPr>
          <p:nvPr>
            <p:ph type="subTitle" idx="1"/>
          </p:nvPr>
        </p:nvSpPr>
        <p:spPr>
          <a:xfrm>
            <a:off x="2286000" y="5003322"/>
            <a:ext cx="6172200" cy="1371600"/>
          </a:xfrm>
          <a:prstGeom prst="rect">
            <a:avLst/>
          </a:prstGeom>
          <a:noFill/>
          <a:ln>
            <a:noFill/>
          </a:ln>
        </p:spPr>
        <p:txBody>
          <a:bodyPr spcFirstLastPara="1" wrap="square" lIns="91425" tIns="45700" rIns="91425" bIns="45700" anchor="t" anchorCtr="0">
            <a:noAutofit/>
          </a:bodyPr>
          <a:lstStyle>
            <a:lvl1pPr lvl="0" algn="l">
              <a:spcBef>
                <a:spcPts val="600"/>
              </a:spcBef>
              <a:spcAft>
                <a:spcPts val="0"/>
              </a:spcAft>
              <a:buSzPts val="1260"/>
              <a:buNone/>
              <a:defRPr sz="1800" b="1">
                <a:solidFill>
                  <a:schemeClr val="dk2"/>
                </a:solidFil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34" name="Google Shape;34;p2"/>
          <p:cNvSpPr txBox="1">
            <a:spLocks noGrp="1"/>
          </p:cNvSpPr>
          <p:nvPr>
            <p:ph type="dt" idx="10"/>
          </p:nvPr>
        </p:nvSpPr>
        <p:spPr>
          <a:xfrm rot="5400000">
            <a:off x="7764462" y="1174750"/>
            <a:ext cx="2286000" cy="3810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
          <p:cNvSpPr txBox="1">
            <a:spLocks noGrp="1"/>
          </p:cNvSpPr>
          <p:nvPr>
            <p:ph type="ftr" idx="11"/>
          </p:nvPr>
        </p:nvSpPr>
        <p:spPr>
          <a:xfrm rot="5400000">
            <a:off x="7077075" y="4181475"/>
            <a:ext cx="3657600" cy="3841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
          <p:cNvSpPr txBox="1">
            <a:spLocks noGrp="1"/>
          </p:cNvSpPr>
          <p:nvPr>
            <p:ph type="sldNum" idx="12"/>
          </p:nvPr>
        </p:nvSpPr>
        <p:spPr>
          <a:xfrm>
            <a:off x="1325562" y="4929187"/>
            <a:ext cx="609600" cy="5175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xfrm rot="5400000">
            <a:off x="3371850" y="3200400"/>
            <a:ext cx="630936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000"/>
              <a:buFont typeface="Century Schoolbook"/>
              <a:buNone/>
              <a:defRPr sz="2000" b="1" cap="small"/>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6"/>
          <p:cNvSpPr txBox="1">
            <a:spLocks noGrp="1"/>
          </p:cNvSpPr>
          <p:nvPr>
            <p:ph type="body" idx="1"/>
          </p:nvPr>
        </p:nvSpPr>
        <p:spPr>
          <a:xfrm>
            <a:off x="6812280" y="274320"/>
            <a:ext cx="1527048" cy="498348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840"/>
              <a:buNone/>
              <a:defRPr sz="1200"/>
            </a:lvl1pPr>
            <a:lvl2pPr marL="914400" lvl="1" indent="-228600" algn="l">
              <a:spcBef>
                <a:spcPts val="1000"/>
              </a:spcBef>
              <a:spcAft>
                <a:spcPts val="0"/>
              </a:spcAft>
              <a:buSzPts val="96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540"/>
              <a:buNone/>
              <a:defRPr sz="900"/>
            </a:lvl4pPr>
            <a:lvl5pPr marL="2286000" lvl="4" indent="-228600" algn="l">
              <a:spcBef>
                <a:spcPts val="180"/>
              </a:spcBef>
              <a:spcAft>
                <a:spcPts val="0"/>
              </a:spcAft>
              <a:buSzPts val="612"/>
              <a:buNone/>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0" name="Google Shape;160;p16"/>
          <p:cNvSpPr txBox="1">
            <a:spLocks noGrp="1"/>
          </p:cNvSpPr>
          <p:nvPr>
            <p:ph type="body" idx="2"/>
          </p:nvPr>
        </p:nvSpPr>
        <p:spPr>
          <a:xfrm>
            <a:off x="304800" y="274320"/>
            <a:ext cx="5638800" cy="6327648"/>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1" name="Google Shape;161;p16"/>
          <p:cNvSpPr txBox="1">
            <a:spLocks noGrp="1"/>
          </p:cNvSpPr>
          <p:nvPr>
            <p:ph type="dt" idx="10"/>
          </p:nvPr>
        </p:nvSpPr>
        <p:spPr>
          <a:xfrm rot="5400000">
            <a:off x="7589043" y="1081881"/>
            <a:ext cx="2011362" cy="38417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6"/>
          <p:cNvSpPr txBox="1">
            <a:spLocks noGrp="1"/>
          </p:cNvSpPr>
          <p:nvPr>
            <p:ph type="sldNum" idx="12"/>
          </p:nvPr>
        </p:nvSpPr>
        <p:spPr>
          <a:xfrm>
            <a:off x="8129587"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163" name="Google Shape;163;p16"/>
          <p:cNvSpPr txBox="1">
            <a:spLocks noGrp="1"/>
          </p:cNvSpPr>
          <p:nvPr>
            <p:ph type="ftr" idx="11"/>
          </p:nvPr>
        </p:nvSpPr>
        <p:spPr>
          <a:xfrm rot="5400000">
            <a:off x="6989762" y="3736975"/>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7"/>
        <p:cNvGrpSpPr/>
        <p:nvPr/>
      </p:nvGrpSpPr>
      <p:grpSpPr>
        <a:xfrm>
          <a:off x="0" y="0"/>
          <a:ext cx="0" cy="0"/>
          <a:chOff x="0" y="0"/>
          <a:chExt cx="0" cy="0"/>
        </a:xfrm>
      </p:grpSpPr>
      <p:sp>
        <p:nvSpPr>
          <p:cNvPr id="178" name="Google Shape;178;p18"/>
          <p:cNvSpPr txBox="1">
            <a:spLocks noGrp="1"/>
          </p:cNvSpPr>
          <p:nvPr>
            <p:ph type="title"/>
          </p:nvPr>
        </p:nvSpPr>
        <p:spPr>
          <a:xfrm rot="5400000">
            <a:off x="3350133" y="3200400"/>
            <a:ext cx="630936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000"/>
              <a:buFont typeface="Century Schoolbook"/>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18"/>
          <p:cNvSpPr>
            <a:spLocks noGrp="1"/>
          </p:cNvSpPr>
          <p:nvPr>
            <p:ph type="pic" idx="2"/>
          </p:nvPr>
        </p:nvSpPr>
        <p:spPr>
          <a:xfrm>
            <a:off x="0" y="0"/>
            <a:ext cx="6172200" cy="6858000"/>
          </a:xfrm>
          <a:prstGeom prst="rect">
            <a:avLst/>
          </a:prstGeom>
          <a:solidFill>
            <a:schemeClr val="lt2"/>
          </a:solidFill>
          <a:ln>
            <a:noFill/>
          </a:ln>
        </p:spPr>
        <p:txBody>
          <a:bodyPr spcFirstLastPara="1" wrap="square" lIns="91425" tIns="45700" rIns="91425" bIns="45700" anchor="t" anchorCtr="0">
            <a:noAutofit/>
          </a:bodyPr>
          <a:lstStyle>
            <a:lvl1pPr marR="0" lvl="0" algn="l" rtl="0">
              <a:spcBef>
                <a:spcPts val="600"/>
              </a:spcBef>
              <a:spcAft>
                <a:spcPts val="0"/>
              </a:spcAft>
              <a:buClr>
                <a:schemeClr val="accent1"/>
              </a:buClr>
              <a:buSzPts val="2240"/>
              <a:buFont typeface="Noto Sans Symbols"/>
              <a:buNone/>
              <a:defRPr sz="3200" b="0" i="0" u="none" strike="noStrike" cap="none">
                <a:solidFill>
                  <a:schemeClr val="dk1"/>
                </a:solidFill>
                <a:latin typeface="Century Schoolbook"/>
                <a:ea typeface="Century Schoolbook"/>
                <a:cs typeface="Century Schoolbook"/>
                <a:sym typeface="Century Schoolbook"/>
              </a:defRPr>
            </a:lvl1pPr>
            <a:lvl2pPr marR="0" lvl="1"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R="0" lvl="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R="0" lvl="5"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R="0" lvl="6"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R="0" lvl="7"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R="0" lvl="8"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80" name="Google Shape;180;p18"/>
          <p:cNvSpPr txBox="1">
            <a:spLocks noGrp="1"/>
          </p:cNvSpPr>
          <p:nvPr>
            <p:ph type="body" idx="1"/>
          </p:nvPr>
        </p:nvSpPr>
        <p:spPr>
          <a:xfrm>
            <a:off x="6765798" y="264795"/>
            <a:ext cx="1524000" cy="4956048"/>
          </a:xfrm>
          <a:prstGeom prst="rect">
            <a:avLst/>
          </a:prstGeom>
          <a:noFill/>
          <a:ln>
            <a:noFill/>
          </a:ln>
        </p:spPr>
        <p:txBody>
          <a:bodyPr spcFirstLastPara="1" wrap="square" lIns="91425" tIns="45700" rIns="91425" bIns="45700" anchor="t" anchorCtr="0">
            <a:noAutofit/>
          </a:bodyPr>
          <a:lstStyle>
            <a:lvl1pPr marL="457200" lvl="0" indent="-228600" algn="l">
              <a:spcBef>
                <a:spcPts val="100"/>
              </a:spcBef>
              <a:spcAft>
                <a:spcPts val="0"/>
              </a:spcAft>
              <a:buSzPts val="840"/>
              <a:buFont typeface="Century Schoolbook"/>
              <a:buNone/>
              <a:defRPr sz="1200"/>
            </a:lvl1pPr>
            <a:lvl2pPr marL="914400" lvl="1" indent="-289560" algn="l">
              <a:spcBef>
                <a:spcPts val="400"/>
              </a:spcBef>
              <a:spcAft>
                <a:spcPts val="0"/>
              </a:spcAft>
              <a:buSzPts val="960"/>
              <a:buChar char="⚫"/>
              <a:defRPr sz="1200"/>
            </a:lvl2pPr>
            <a:lvl3pPr marL="1371600" lvl="2" indent="-266700" algn="l">
              <a:spcBef>
                <a:spcPts val="200"/>
              </a:spcBef>
              <a:spcAft>
                <a:spcPts val="0"/>
              </a:spcAft>
              <a:buSzPts val="600"/>
              <a:buChar char="🞆"/>
              <a:defRPr sz="1000"/>
            </a:lvl3pPr>
            <a:lvl4pPr marL="1828800" lvl="3" indent="-262889" algn="l">
              <a:spcBef>
                <a:spcPts val="180"/>
              </a:spcBef>
              <a:spcAft>
                <a:spcPts val="0"/>
              </a:spcAft>
              <a:buSzPts val="540"/>
              <a:buChar char="🞆"/>
              <a:defRPr sz="900"/>
            </a:lvl4pPr>
            <a:lvl5pPr marL="2286000" lvl="4" indent="-267461" algn="l">
              <a:spcBef>
                <a:spcPts val="180"/>
              </a:spcBef>
              <a:spcAft>
                <a:spcPts val="0"/>
              </a:spcAft>
              <a:buSzPts val="612"/>
              <a:buChar char="⚫"/>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81" name="Google Shape;181;p18"/>
          <p:cNvSpPr txBox="1">
            <a:spLocks noGrp="1"/>
          </p:cNvSpPr>
          <p:nvPr>
            <p:ph type="dt" idx="10"/>
          </p:nvPr>
        </p:nvSpPr>
        <p:spPr>
          <a:xfrm rot="5400000">
            <a:off x="7589043" y="1081881"/>
            <a:ext cx="2011362" cy="38417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18"/>
          <p:cNvSpPr txBox="1">
            <a:spLocks noGrp="1"/>
          </p:cNvSpPr>
          <p:nvPr>
            <p:ph type="sldNum" idx="12"/>
          </p:nvPr>
        </p:nvSpPr>
        <p:spPr>
          <a:xfrm>
            <a:off x="8129587"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183" name="Google Shape;183;p18"/>
          <p:cNvSpPr txBox="1">
            <a:spLocks noGrp="1"/>
          </p:cNvSpPr>
          <p:nvPr>
            <p:ph type="ftr" idx="11"/>
          </p:nvPr>
        </p:nvSpPr>
        <p:spPr>
          <a:xfrm rot="5400000">
            <a:off x="6989762" y="3736975"/>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4"/>
          <p:cNvSpPr txBox="1">
            <a:spLocks noGrp="1"/>
          </p:cNvSpPr>
          <p:nvPr>
            <p:ph type="dt" idx="10"/>
          </p:nvPr>
        </p:nvSpPr>
        <p:spPr>
          <a:xfrm rot="5400000">
            <a:off x="7589043" y="1081881"/>
            <a:ext cx="2011362" cy="38417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
          <p:cNvSpPr txBox="1">
            <a:spLocks noGrp="1"/>
          </p:cNvSpPr>
          <p:nvPr>
            <p:ph type="sldNum" idx="12"/>
          </p:nvPr>
        </p:nvSpPr>
        <p:spPr>
          <a:xfrm>
            <a:off x="8129587"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54" name="Google Shape;54;p4"/>
          <p:cNvSpPr txBox="1">
            <a:spLocks noGrp="1"/>
          </p:cNvSpPr>
          <p:nvPr>
            <p:ph type="ftr" idx="11"/>
          </p:nvPr>
        </p:nvSpPr>
        <p:spPr>
          <a:xfrm rot="5400000">
            <a:off x="6989762" y="3736975"/>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6"/>
          <p:cNvSpPr txBox="1">
            <a:spLocks noGrp="1"/>
          </p:cNvSpPr>
          <p:nvPr>
            <p:ph type="title"/>
          </p:nvPr>
        </p:nvSpPr>
        <p:spPr>
          <a:xfrm>
            <a:off x="2286000" y="2895600"/>
            <a:ext cx="6172200" cy="205359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3000"/>
              <a:buFont typeface="Century Schoolbook"/>
              <a:buNone/>
              <a:defRPr sz="3000" b="1" cap="small"/>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
          <p:cNvSpPr txBox="1">
            <a:spLocks noGrp="1"/>
          </p:cNvSpPr>
          <p:nvPr>
            <p:ph type="body" idx="1"/>
          </p:nvPr>
        </p:nvSpPr>
        <p:spPr>
          <a:xfrm>
            <a:off x="2286000" y="5010150"/>
            <a:ext cx="6172200" cy="13716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260"/>
              <a:buNone/>
              <a:defRPr sz="1800" b="1">
                <a:solidFill>
                  <a:schemeClr val="lt2"/>
                </a:solidFill>
              </a:defRPr>
            </a:lvl1pPr>
            <a:lvl2pPr marL="914400" lvl="1" indent="-228600" algn="l">
              <a:spcBef>
                <a:spcPts val="360"/>
              </a:spcBef>
              <a:spcAft>
                <a:spcPts val="0"/>
              </a:spcAft>
              <a:buSzPts val="1440"/>
              <a:buNone/>
              <a:defRPr sz="1800">
                <a:solidFill>
                  <a:schemeClr val="lt1"/>
                </a:solidFill>
              </a:defRPr>
            </a:lvl2pPr>
            <a:lvl3pPr marL="1371600" lvl="2" indent="-228600" algn="l">
              <a:spcBef>
                <a:spcPts val="320"/>
              </a:spcBef>
              <a:spcAft>
                <a:spcPts val="0"/>
              </a:spcAft>
              <a:buSzPts val="960"/>
              <a:buNone/>
              <a:defRPr sz="1600">
                <a:solidFill>
                  <a:schemeClr val="lt1"/>
                </a:solidFill>
              </a:defRPr>
            </a:lvl3pPr>
            <a:lvl4pPr marL="1828800" lvl="3" indent="-228600" algn="l">
              <a:spcBef>
                <a:spcPts val="280"/>
              </a:spcBef>
              <a:spcAft>
                <a:spcPts val="0"/>
              </a:spcAft>
              <a:buSzPts val="840"/>
              <a:buNone/>
              <a:defRPr sz="1400">
                <a:solidFill>
                  <a:schemeClr val="lt1"/>
                </a:solidFill>
              </a:defRPr>
            </a:lvl4pPr>
            <a:lvl5pPr marL="2286000" lvl="4" indent="-228600" algn="l">
              <a:spcBef>
                <a:spcPts val="280"/>
              </a:spcBef>
              <a:spcAft>
                <a:spcPts val="0"/>
              </a:spcAft>
              <a:buSzPts val="952"/>
              <a:buNone/>
              <a:defRPr sz="1400">
                <a:solidFill>
                  <a:schemeClr val="lt1"/>
                </a:solidFill>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 name="Google Shape;80;p6"/>
          <p:cNvSpPr txBox="1">
            <a:spLocks noGrp="1"/>
          </p:cNvSpPr>
          <p:nvPr>
            <p:ph type="dt" idx="10"/>
          </p:nvPr>
        </p:nvSpPr>
        <p:spPr>
          <a:xfrm rot="5400000">
            <a:off x="7762875" y="1169987"/>
            <a:ext cx="2286000" cy="3810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lt2"/>
                </a:solidFill>
                <a:latin typeface="Century Schoolbook"/>
                <a:ea typeface="Century Schoolbook"/>
                <a:cs typeface="Century Schoolbook"/>
                <a:sym typeface="Century Schoolboo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
          <p:cNvSpPr txBox="1">
            <a:spLocks noGrp="1"/>
          </p:cNvSpPr>
          <p:nvPr>
            <p:ph type="ftr" idx="11"/>
          </p:nvPr>
        </p:nvSpPr>
        <p:spPr>
          <a:xfrm rot="5400000">
            <a:off x="7077075" y="4178300"/>
            <a:ext cx="3657600" cy="3841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
          <p:cNvSpPr txBox="1">
            <a:spLocks noGrp="1"/>
          </p:cNvSpPr>
          <p:nvPr>
            <p:ph type="sldNum" idx="12"/>
          </p:nvPr>
        </p:nvSpPr>
        <p:spPr>
          <a:xfrm>
            <a:off x="1339850" y="4929187"/>
            <a:ext cx="609600" cy="5175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8"/>
          <p:cNvSpPr txBox="1">
            <a:spLocks noGrp="1"/>
          </p:cNvSpPr>
          <p:nvPr>
            <p:ph type="body" idx="1"/>
          </p:nvPr>
        </p:nvSpPr>
        <p:spPr>
          <a:xfrm>
            <a:off x="457200" y="1600200"/>
            <a:ext cx="3657600" cy="45720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8" name="Google Shape;98;p8"/>
          <p:cNvSpPr txBox="1">
            <a:spLocks noGrp="1"/>
          </p:cNvSpPr>
          <p:nvPr>
            <p:ph type="body" idx="2"/>
          </p:nvPr>
        </p:nvSpPr>
        <p:spPr>
          <a:xfrm>
            <a:off x="4270248" y="1600200"/>
            <a:ext cx="3657600" cy="45720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9" name="Google Shape;99;p8"/>
          <p:cNvSpPr txBox="1">
            <a:spLocks noGrp="1"/>
          </p:cNvSpPr>
          <p:nvPr>
            <p:ph type="dt" idx="10"/>
          </p:nvPr>
        </p:nvSpPr>
        <p:spPr>
          <a:xfrm rot="5400000">
            <a:off x="7589043" y="1081881"/>
            <a:ext cx="2011362" cy="38417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8"/>
          <p:cNvSpPr txBox="1">
            <a:spLocks noGrp="1"/>
          </p:cNvSpPr>
          <p:nvPr>
            <p:ph type="ftr" idx="11"/>
          </p:nvPr>
        </p:nvSpPr>
        <p:spPr>
          <a:xfrm rot="5400000">
            <a:off x="6989762" y="3736975"/>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8"/>
          <p:cNvSpPr txBox="1">
            <a:spLocks noGrp="1"/>
          </p:cNvSpPr>
          <p:nvPr>
            <p:ph type="sldNum" idx="12"/>
          </p:nvPr>
        </p:nvSpPr>
        <p:spPr>
          <a:xfrm>
            <a:off x="8129587"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9"/>
          <p:cNvSpPr txBox="1">
            <a:spLocks noGrp="1"/>
          </p:cNvSpPr>
          <p:nvPr>
            <p:ph type="dt" idx="10"/>
          </p:nvPr>
        </p:nvSpPr>
        <p:spPr>
          <a:xfrm rot="5400000">
            <a:off x="7589043" y="1081881"/>
            <a:ext cx="2011362" cy="38417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9"/>
          <p:cNvSpPr txBox="1">
            <a:spLocks noGrp="1"/>
          </p:cNvSpPr>
          <p:nvPr>
            <p:ph type="ftr" idx="11"/>
          </p:nvPr>
        </p:nvSpPr>
        <p:spPr>
          <a:xfrm rot="5400000">
            <a:off x="6989762" y="3736975"/>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9"/>
          <p:cNvSpPr txBox="1">
            <a:spLocks noGrp="1"/>
          </p:cNvSpPr>
          <p:nvPr>
            <p:ph type="sldNum" idx="12"/>
          </p:nvPr>
        </p:nvSpPr>
        <p:spPr>
          <a:xfrm>
            <a:off x="8129587"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rot="5400000">
            <a:off x="4541837" y="2362202"/>
            <a:ext cx="5851525" cy="16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9" name="Google Shape;109;p10"/>
          <p:cNvSpPr txBox="1">
            <a:spLocks noGrp="1"/>
          </p:cNvSpPr>
          <p:nvPr>
            <p:ph type="dt" idx="10"/>
          </p:nvPr>
        </p:nvSpPr>
        <p:spPr>
          <a:xfrm rot="5400000">
            <a:off x="7589043" y="1081881"/>
            <a:ext cx="2011362" cy="38417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0"/>
          <p:cNvSpPr txBox="1">
            <a:spLocks noGrp="1"/>
          </p:cNvSpPr>
          <p:nvPr>
            <p:ph type="ftr" idx="11"/>
          </p:nvPr>
        </p:nvSpPr>
        <p:spPr>
          <a:xfrm rot="5400000">
            <a:off x="6989762" y="3736975"/>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0"/>
          <p:cNvSpPr txBox="1">
            <a:spLocks noGrp="1"/>
          </p:cNvSpPr>
          <p:nvPr>
            <p:ph type="sldNum" idx="12"/>
          </p:nvPr>
        </p:nvSpPr>
        <p:spPr>
          <a:xfrm>
            <a:off x="8129587"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2"/>
        <p:cNvGrpSpPr/>
        <p:nvPr/>
      </p:nvGrpSpPr>
      <p:grpSpPr>
        <a:xfrm>
          <a:off x="0" y="0"/>
          <a:ext cx="0" cy="0"/>
          <a:chOff x="0" y="0"/>
          <a:chExt cx="0" cy="0"/>
        </a:xfrm>
      </p:grpSpPr>
      <p:sp>
        <p:nvSpPr>
          <p:cNvPr id="113" name="Google Shape;113;p11"/>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1"/>
          <p:cNvSpPr txBox="1">
            <a:spLocks noGrp="1"/>
          </p:cNvSpPr>
          <p:nvPr>
            <p:ph type="body" idx="1"/>
          </p:nvPr>
        </p:nvSpPr>
        <p:spPr>
          <a:xfrm rot="5400000">
            <a:off x="1754187" y="303212"/>
            <a:ext cx="4873625" cy="74676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5" name="Google Shape;115;p11"/>
          <p:cNvSpPr txBox="1">
            <a:spLocks noGrp="1"/>
          </p:cNvSpPr>
          <p:nvPr>
            <p:ph type="dt" idx="10"/>
          </p:nvPr>
        </p:nvSpPr>
        <p:spPr>
          <a:xfrm rot="5400000">
            <a:off x="7589043" y="1081881"/>
            <a:ext cx="2011362" cy="38417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1"/>
          <p:cNvSpPr txBox="1">
            <a:spLocks noGrp="1"/>
          </p:cNvSpPr>
          <p:nvPr>
            <p:ph type="ftr" idx="11"/>
          </p:nvPr>
        </p:nvSpPr>
        <p:spPr>
          <a:xfrm rot="5400000">
            <a:off x="6989762" y="3736975"/>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1"/>
          <p:cNvSpPr txBox="1">
            <a:spLocks noGrp="1"/>
          </p:cNvSpPr>
          <p:nvPr>
            <p:ph type="sldNum" idx="12"/>
          </p:nvPr>
        </p:nvSpPr>
        <p:spPr>
          <a:xfrm>
            <a:off x="8129587"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12"/>
          <p:cNvSpPr txBox="1">
            <a:spLocks noGrp="1"/>
          </p:cNvSpPr>
          <p:nvPr>
            <p:ph type="title"/>
          </p:nvPr>
        </p:nvSpPr>
        <p:spPr>
          <a:xfrm>
            <a:off x="457200" y="273050"/>
            <a:ext cx="75438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2"/>
          <p:cNvSpPr txBox="1">
            <a:spLocks noGrp="1"/>
          </p:cNvSpPr>
          <p:nvPr>
            <p:ph type="body" idx="1"/>
          </p:nvPr>
        </p:nvSpPr>
        <p:spPr>
          <a:xfrm>
            <a:off x="457200" y="2362200"/>
            <a:ext cx="3657600" cy="38862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1" name="Google Shape;121;p12"/>
          <p:cNvSpPr txBox="1">
            <a:spLocks noGrp="1"/>
          </p:cNvSpPr>
          <p:nvPr>
            <p:ph type="body" idx="2"/>
          </p:nvPr>
        </p:nvSpPr>
        <p:spPr>
          <a:xfrm>
            <a:off x="4371975" y="2362200"/>
            <a:ext cx="3657600" cy="38862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2" name="Google Shape;122;p12"/>
          <p:cNvSpPr>
            <a:spLocks noGrp="1"/>
          </p:cNvSpPr>
          <p:nvPr>
            <p:ph type="body" idx="3"/>
          </p:nvPr>
        </p:nvSpPr>
        <p:spPr>
          <a:xfrm>
            <a:off x="457200" y="1569720"/>
            <a:ext cx="3657600" cy="65836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3" name="Google Shape;123;p12"/>
          <p:cNvSpPr>
            <a:spLocks noGrp="1"/>
          </p:cNvSpPr>
          <p:nvPr>
            <p:ph type="body" idx="4"/>
          </p:nvPr>
        </p:nvSpPr>
        <p:spPr>
          <a:xfrm>
            <a:off x="4343400" y="1569720"/>
            <a:ext cx="3657600" cy="65836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4" name="Google Shape;124;p12"/>
          <p:cNvSpPr txBox="1">
            <a:spLocks noGrp="1"/>
          </p:cNvSpPr>
          <p:nvPr>
            <p:ph type="dt" idx="10"/>
          </p:nvPr>
        </p:nvSpPr>
        <p:spPr>
          <a:xfrm rot="5400000">
            <a:off x="7589043" y="1081881"/>
            <a:ext cx="2011362" cy="38417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2"/>
          <p:cNvSpPr txBox="1">
            <a:spLocks noGrp="1"/>
          </p:cNvSpPr>
          <p:nvPr>
            <p:ph type="ftr" idx="11"/>
          </p:nvPr>
        </p:nvSpPr>
        <p:spPr>
          <a:xfrm rot="5400000">
            <a:off x="6989762" y="3736975"/>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2"/>
          <p:cNvSpPr txBox="1">
            <a:spLocks noGrp="1"/>
          </p:cNvSpPr>
          <p:nvPr>
            <p:ph type="sldNum" idx="12"/>
          </p:nvPr>
        </p:nvSpPr>
        <p:spPr>
          <a:xfrm>
            <a:off x="8129587"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4"/>
          <p:cNvSpPr txBox="1">
            <a:spLocks noGrp="1"/>
          </p:cNvSpPr>
          <p:nvPr>
            <p:ph type="dt" idx="10"/>
          </p:nvPr>
        </p:nvSpPr>
        <p:spPr>
          <a:xfrm rot="5400000">
            <a:off x="7589043" y="1081881"/>
            <a:ext cx="2011362" cy="38417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4"/>
          <p:cNvSpPr txBox="1">
            <a:spLocks noGrp="1"/>
          </p:cNvSpPr>
          <p:nvPr>
            <p:ph type="sldNum" idx="12"/>
          </p:nvPr>
        </p:nvSpPr>
        <p:spPr>
          <a:xfrm>
            <a:off x="8129587"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143" name="Google Shape;143;p14"/>
          <p:cNvSpPr txBox="1">
            <a:spLocks noGrp="1"/>
          </p:cNvSpPr>
          <p:nvPr>
            <p:ph type="ftr" idx="11"/>
          </p:nvPr>
        </p:nvSpPr>
        <p:spPr>
          <a:xfrm rot="5400000">
            <a:off x="6989762" y="3736975"/>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4.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381000" y="0"/>
            <a:ext cx="609600" cy="6858000"/>
          </a:xfrm>
          <a:prstGeom prst="rect">
            <a:avLst/>
          </a:prstGeom>
          <a:solidFill>
            <a:srgbClr val="FEC3AE">
              <a:alpha val="5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 name="Google Shape;11;p1"/>
          <p:cNvSpPr txBox="1"/>
          <p:nvPr/>
        </p:nvSpPr>
        <p:spPr>
          <a:xfrm>
            <a:off x="276225" y="0"/>
            <a:ext cx="104775" cy="6858000"/>
          </a:xfrm>
          <a:prstGeom prst="rect">
            <a:avLst/>
          </a:prstGeom>
          <a:solidFill>
            <a:srgbClr val="FFD9CE">
              <a:alpha val="3568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2;p1"/>
          <p:cNvSpPr txBox="1"/>
          <p:nvPr/>
        </p:nvSpPr>
        <p:spPr>
          <a:xfrm>
            <a:off x="990600" y="0"/>
            <a:ext cx="182562" cy="6858000"/>
          </a:xfrm>
          <a:prstGeom prst="rect">
            <a:avLst/>
          </a:prstGeom>
          <a:solidFill>
            <a:srgbClr val="FFD9CE">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 name="Google Shape;13;p1"/>
          <p:cNvSpPr txBox="1"/>
          <p:nvPr/>
        </p:nvSpPr>
        <p:spPr>
          <a:xfrm>
            <a:off x="1141412" y="0"/>
            <a:ext cx="230187" cy="6858000"/>
          </a:xfrm>
          <a:prstGeom prst="rect">
            <a:avLst/>
          </a:prstGeom>
          <a:solidFill>
            <a:srgbClr val="FFEDE8">
              <a:alpha val="70588"/>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4" name="Google Shape;14;p1"/>
          <p:cNvCxnSpPr/>
          <p:nvPr/>
        </p:nvCxnSpPr>
        <p:spPr>
          <a:xfrm>
            <a:off x="106362" y="0"/>
            <a:ext cx="0" cy="6858000"/>
          </a:xfrm>
          <a:prstGeom prst="straightConnector1">
            <a:avLst/>
          </a:prstGeom>
          <a:noFill/>
          <a:ln w="57150" cap="flat" cmpd="sng">
            <a:solidFill>
              <a:srgbClr val="FEC3AE">
                <a:alpha val="72549"/>
              </a:srgbClr>
            </a:solidFill>
            <a:prstDash val="solid"/>
            <a:miter lim="800000"/>
            <a:headEnd type="none" w="med" len="med"/>
            <a:tailEnd type="none" w="med" len="med"/>
          </a:ln>
        </p:spPr>
      </p:cxnSp>
      <p:cxnSp>
        <p:nvCxnSpPr>
          <p:cNvPr id="15" name="Google Shape;15;p1"/>
          <p:cNvCxnSpPr/>
          <p:nvPr/>
        </p:nvCxnSpPr>
        <p:spPr>
          <a:xfrm>
            <a:off x="914400" y="0"/>
            <a:ext cx="0" cy="6858000"/>
          </a:xfrm>
          <a:prstGeom prst="straightConnector1">
            <a:avLst/>
          </a:prstGeom>
          <a:noFill/>
          <a:ln w="57150" cap="flat" cmpd="sng">
            <a:solidFill>
              <a:srgbClr val="FFEDE8">
                <a:alpha val="82745"/>
              </a:srgbClr>
            </a:solidFill>
            <a:prstDash val="solid"/>
            <a:miter lim="800000"/>
            <a:headEnd type="none" w="med" len="med"/>
            <a:tailEnd type="none" w="med" len="med"/>
          </a:ln>
        </p:spPr>
      </p:cxnSp>
      <p:cxnSp>
        <p:nvCxnSpPr>
          <p:cNvPr id="16" name="Google Shape;16;p1"/>
          <p:cNvCxnSpPr/>
          <p:nvPr/>
        </p:nvCxnSpPr>
        <p:spPr>
          <a:xfrm>
            <a:off x="854075" y="0"/>
            <a:ext cx="0" cy="6858000"/>
          </a:xfrm>
          <a:prstGeom prst="straightConnector1">
            <a:avLst/>
          </a:prstGeom>
          <a:noFill/>
          <a:ln w="57150" cap="flat" cmpd="sng">
            <a:solidFill>
              <a:srgbClr val="FEC3AE"/>
            </a:solidFill>
            <a:prstDash val="solid"/>
            <a:miter lim="800000"/>
            <a:headEnd type="none" w="med" len="med"/>
            <a:tailEnd type="none" w="med" len="med"/>
          </a:ln>
        </p:spPr>
      </p:cxnSp>
      <p:cxnSp>
        <p:nvCxnSpPr>
          <p:cNvPr id="17" name="Google Shape;17;p1"/>
          <p:cNvCxnSpPr/>
          <p:nvPr/>
        </p:nvCxnSpPr>
        <p:spPr>
          <a:xfrm>
            <a:off x="1727200" y="0"/>
            <a:ext cx="0" cy="6858000"/>
          </a:xfrm>
          <a:prstGeom prst="straightConnector1">
            <a:avLst/>
          </a:prstGeom>
          <a:noFill/>
          <a:ln w="28575" cap="flat" cmpd="sng">
            <a:solidFill>
              <a:srgbClr val="FEC3AE">
                <a:alpha val="81568"/>
              </a:srgbClr>
            </a:solidFill>
            <a:prstDash val="solid"/>
            <a:miter lim="800000"/>
            <a:headEnd type="none" w="med" len="med"/>
            <a:tailEnd type="none" w="med" len="med"/>
          </a:ln>
        </p:spPr>
      </p:cxnSp>
      <p:cxnSp>
        <p:nvCxnSpPr>
          <p:cNvPr id="18" name="Google Shape;18;p1"/>
          <p:cNvCxnSpPr/>
          <p:nvPr/>
        </p:nvCxnSpPr>
        <p:spPr>
          <a:xfrm>
            <a:off x="1066800" y="0"/>
            <a:ext cx="0" cy="6858000"/>
          </a:xfrm>
          <a:prstGeom prst="straightConnector1">
            <a:avLst/>
          </a:prstGeom>
          <a:noFill/>
          <a:ln w="9525" cap="flat" cmpd="sng">
            <a:solidFill>
              <a:srgbClr val="FEC3AE"/>
            </a:solidFill>
            <a:prstDash val="solid"/>
            <a:miter lim="800000"/>
            <a:headEnd type="none" w="med" len="med"/>
            <a:tailEnd type="none" w="med" len="med"/>
          </a:ln>
        </p:spPr>
      </p:cxnSp>
      <p:cxnSp>
        <p:nvCxnSpPr>
          <p:cNvPr id="19" name="Google Shape;19;p1"/>
          <p:cNvCxnSpPr/>
          <p:nvPr/>
        </p:nvCxnSpPr>
        <p:spPr>
          <a:xfrm>
            <a:off x="9113837" y="0"/>
            <a:ext cx="0" cy="6858000"/>
          </a:xfrm>
          <a:prstGeom prst="straightConnector1">
            <a:avLst/>
          </a:prstGeom>
          <a:noFill/>
          <a:ln w="57150" cap="flat" cmpd="thickThin">
            <a:solidFill>
              <a:srgbClr val="FEC3AE"/>
            </a:solidFill>
            <a:prstDash val="solid"/>
            <a:miter lim="800000"/>
            <a:headEnd type="none" w="med" len="med"/>
            <a:tailEnd type="none" w="med" len="med"/>
          </a:ln>
        </p:spPr>
      </p:cxnSp>
      <p:sp>
        <p:nvSpPr>
          <p:cNvPr id="20" name="Google Shape;20;p1"/>
          <p:cNvSpPr txBox="1"/>
          <p:nvPr/>
        </p:nvSpPr>
        <p:spPr>
          <a:xfrm>
            <a:off x="1219200" y="0"/>
            <a:ext cx="76200" cy="6858000"/>
          </a:xfrm>
          <a:prstGeom prst="rect">
            <a:avLst/>
          </a:prstGeom>
          <a:solidFill>
            <a:srgbClr val="FEC3AE">
              <a:alpha val="50588"/>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 name="Google Shape;21;p1"/>
          <p:cNvSpPr/>
          <p:nvPr/>
        </p:nvSpPr>
        <p:spPr>
          <a:xfrm>
            <a:off x="609600" y="3429000"/>
            <a:ext cx="12954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 name="Google Shape;22;p1"/>
          <p:cNvSpPr/>
          <p:nvPr/>
        </p:nvSpPr>
        <p:spPr>
          <a:xfrm>
            <a:off x="1309687" y="4867275"/>
            <a:ext cx="641350" cy="6413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 name="Google Shape;23;p1"/>
          <p:cNvSpPr/>
          <p:nvPr/>
        </p:nvSpPr>
        <p:spPr>
          <a:xfrm>
            <a:off x="1090612" y="5500687"/>
            <a:ext cx="138112" cy="1365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 name="Google Shape;24;p1"/>
          <p:cNvSpPr/>
          <p:nvPr/>
        </p:nvSpPr>
        <p:spPr>
          <a:xfrm>
            <a:off x="1663700" y="5788025"/>
            <a:ext cx="274637" cy="27463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 name="Google Shape;25;p1"/>
          <p:cNvSpPr/>
          <p:nvPr/>
        </p:nvSpPr>
        <p:spPr>
          <a:xfrm>
            <a:off x="1905000" y="4495800"/>
            <a:ext cx="365125" cy="3651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 name="Google Shape;26;p1"/>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27" name="Google Shape;27;p1"/>
          <p:cNvSpPr txBox="1">
            <a:spLocks noGrp="1"/>
          </p:cNvSpPr>
          <p:nvPr>
            <p:ph type="body" idx="1"/>
          </p:nvPr>
        </p:nvSpPr>
        <p:spPr>
          <a:xfrm>
            <a:off x="457200" y="1600200"/>
            <a:ext cx="7467600" cy="4873625"/>
          </a:xfrm>
          <a:prstGeom prst="rect">
            <a:avLst/>
          </a:prstGeom>
          <a:noFill/>
          <a:ln>
            <a:noFill/>
          </a:ln>
        </p:spPr>
        <p:txBody>
          <a:bodyPr spcFirstLastPara="1" wrap="square" lIns="91425" tIns="45700" rIns="91425" bIns="45700" anchor="t" anchorCtr="0">
            <a:noAutofit/>
          </a:bodyPr>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28" name="Google Shape;28;p1"/>
          <p:cNvSpPr txBox="1">
            <a:spLocks noGrp="1"/>
          </p:cNvSpPr>
          <p:nvPr>
            <p:ph type="dt" idx="10"/>
          </p:nvPr>
        </p:nvSpPr>
        <p:spPr>
          <a:xfrm rot="5400000">
            <a:off x="7764462" y="1174750"/>
            <a:ext cx="2286000" cy="3810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a:solidFill>
                  <a:schemeClr val="dk2"/>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1"/>
          <p:cNvSpPr txBox="1">
            <a:spLocks noGrp="1"/>
          </p:cNvSpPr>
          <p:nvPr>
            <p:ph type="ftr" idx="11"/>
          </p:nvPr>
        </p:nvSpPr>
        <p:spPr>
          <a:xfrm rot="5400000">
            <a:off x="7077075" y="4181475"/>
            <a:ext cx="3657600" cy="38417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1"/>
          <p:cNvSpPr txBox="1">
            <a:spLocks noGrp="1"/>
          </p:cNvSpPr>
          <p:nvPr>
            <p:ph type="sldNum" idx="12"/>
          </p:nvPr>
        </p:nvSpPr>
        <p:spPr>
          <a:xfrm>
            <a:off x="1325562" y="4929187"/>
            <a:ext cx="609600" cy="5175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cxnSp>
        <p:nvCxnSpPr>
          <p:cNvPr id="38" name="Google Shape;38;p3"/>
          <p:cNvCxnSpPr/>
          <p:nvPr/>
        </p:nvCxnSpPr>
        <p:spPr>
          <a:xfrm>
            <a:off x="8763000" y="0"/>
            <a:ext cx="0" cy="6858000"/>
          </a:xfrm>
          <a:prstGeom prst="straightConnector1">
            <a:avLst/>
          </a:prstGeom>
          <a:noFill/>
          <a:ln w="38100" cap="flat" cmpd="sng">
            <a:solidFill>
              <a:srgbClr val="FEC3AE">
                <a:alpha val="92549"/>
              </a:srgbClr>
            </a:solidFill>
            <a:prstDash val="solid"/>
            <a:miter lim="800000"/>
            <a:headEnd type="none" w="med" len="med"/>
            <a:tailEnd type="none" w="med" len="med"/>
          </a:ln>
        </p:spPr>
      </p:cxnSp>
      <p:cxnSp>
        <p:nvCxnSpPr>
          <p:cNvPr id="39" name="Google Shape;39;p3"/>
          <p:cNvCxnSpPr/>
          <p:nvPr/>
        </p:nvCxnSpPr>
        <p:spPr>
          <a:xfrm>
            <a:off x="76200" y="0"/>
            <a:ext cx="0" cy="6858000"/>
          </a:xfrm>
          <a:prstGeom prst="straightConnector1">
            <a:avLst/>
          </a:prstGeom>
          <a:noFill/>
          <a:ln w="57150" cap="flat" cmpd="thickThin">
            <a:solidFill>
              <a:srgbClr val="FEC3AE"/>
            </a:solidFill>
            <a:prstDash val="solid"/>
            <a:miter lim="800000"/>
            <a:headEnd type="none" w="med" len="med"/>
            <a:tailEnd type="none" w="med" len="med"/>
          </a:ln>
        </p:spPr>
      </p:cxnSp>
      <p:cxnSp>
        <p:nvCxnSpPr>
          <p:cNvPr id="40" name="Google Shape;40;p3"/>
          <p:cNvCxnSpPr/>
          <p:nvPr/>
        </p:nvCxnSpPr>
        <p:spPr>
          <a:xfrm>
            <a:off x="8991600" y="0"/>
            <a:ext cx="0" cy="6858000"/>
          </a:xfrm>
          <a:prstGeom prst="straightConnector1">
            <a:avLst/>
          </a:prstGeom>
          <a:noFill/>
          <a:ln w="19050" cap="flat" cmpd="sng">
            <a:solidFill>
              <a:schemeClr val="accent1"/>
            </a:solidFill>
            <a:prstDash val="solid"/>
            <a:miter lim="800000"/>
            <a:headEnd type="none" w="med" len="med"/>
            <a:tailEnd type="none" w="med" len="med"/>
          </a:ln>
        </p:spPr>
      </p:cxnSp>
      <p:sp>
        <p:nvSpPr>
          <p:cNvPr id="41" name="Google Shape;41;p3"/>
          <p:cNvSpPr txBox="1"/>
          <p:nvPr/>
        </p:nvSpPr>
        <p:spPr>
          <a:xfrm>
            <a:off x="8839200" y="0"/>
            <a:ext cx="304800" cy="6858000"/>
          </a:xfrm>
          <a:prstGeom prst="rect">
            <a:avLst/>
          </a:prstGeom>
          <a:solidFill>
            <a:srgbClr val="FEC3AE">
              <a:alpha val="8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42" name="Google Shape;42;p3"/>
          <p:cNvCxnSpPr/>
          <p:nvPr/>
        </p:nvCxnSpPr>
        <p:spPr>
          <a:xfrm>
            <a:off x="8915400" y="0"/>
            <a:ext cx="0" cy="6858000"/>
          </a:xfrm>
          <a:prstGeom prst="straightConnector1">
            <a:avLst/>
          </a:prstGeom>
          <a:noFill/>
          <a:ln w="9525" cap="flat" cmpd="sng">
            <a:solidFill>
              <a:schemeClr val="accent1"/>
            </a:solidFill>
            <a:prstDash val="solid"/>
            <a:miter lim="800000"/>
            <a:headEnd type="none" w="med" len="med"/>
            <a:tailEnd type="none" w="med" len="med"/>
          </a:ln>
        </p:spPr>
      </p:cxnSp>
      <p:sp>
        <p:nvSpPr>
          <p:cNvPr id="43" name="Google Shape;43;p3"/>
          <p:cNvSpPr/>
          <p:nvPr/>
        </p:nvSpPr>
        <p:spPr>
          <a:xfrm>
            <a:off x="8156575" y="5715000"/>
            <a:ext cx="549275"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 name="Google Shape;44;p3"/>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45" name="Google Shape;45;p3"/>
          <p:cNvSpPr txBox="1">
            <a:spLocks noGrp="1"/>
          </p:cNvSpPr>
          <p:nvPr>
            <p:ph type="body" idx="1"/>
          </p:nvPr>
        </p:nvSpPr>
        <p:spPr>
          <a:xfrm>
            <a:off x="457200" y="1600200"/>
            <a:ext cx="7467600" cy="4873625"/>
          </a:xfrm>
          <a:prstGeom prst="rect">
            <a:avLst/>
          </a:prstGeom>
          <a:noFill/>
          <a:ln>
            <a:noFill/>
          </a:ln>
        </p:spPr>
        <p:txBody>
          <a:bodyPr spcFirstLastPara="1" wrap="square" lIns="91425" tIns="45700" rIns="91425" bIns="45700" anchor="t" anchorCtr="0">
            <a:noAutofit/>
          </a:bodyPr>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46" name="Google Shape;46;p3"/>
          <p:cNvSpPr txBox="1">
            <a:spLocks noGrp="1"/>
          </p:cNvSpPr>
          <p:nvPr>
            <p:ph type="dt" idx="10"/>
          </p:nvPr>
        </p:nvSpPr>
        <p:spPr>
          <a:xfrm rot="5400000">
            <a:off x="7589043" y="1081881"/>
            <a:ext cx="2011362" cy="38417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a:solidFill>
                  <a:schemeClr val="dk2"/>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Google Shape;47;p3"/>
          <p:cNvSpPr txBox="1">
            <a:spLocks noGrp="1"/>
          </p:cNvSpPr>
          <p:nvPr>
            <p:ph type="sldNum" idx="12"/>
          </p:nvPr>
        </p:nvSpPr>
        <p:spPr>
          <a:xfrm>
            <a:off x="8129587"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
        <p:nvSpPr>
          <p:cNvPr id="48" name="Google Shape;48;p3"/>
          <p:cNvSpPr txBox="1">
            <a:spLocks noGrp="1"/>
          </p:cNvSpPr>
          <p:nvPr>
            <p:ph type="ftr" idx="11"/>
          </p:nvPr>
        </p:nvSpPr>
        <p:spPr>
          <a:xfrm rot="5400000">
            <a:off x="6989762" y="3736975"/>
            <a:ext cx="320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5"/>
        <p:cNvGrpSpPr/>
        <p:nvPr/>
      </p:nvGrpSpPr>
      <p:grpSpPr>
        <a:xfrm>
          <a:off x="0" y="0"/>
          <a:ext cx="0" cy="0"/>
          <a:chOff x="0" y="0"/>
          <a:chExt cx="0" cy="0"/>
        </a:xfrm>
      </p:grpSpPr>
      <p:sp>
        <p:nvSpPr>
          <p:cNvPr id="56" name="Google Shape;56;p5"/>
          <p:cNvSpPr txBox="1"/>
          <p:nvPr/>
        </p:nvSpPr>
        <p:spPr>
          <a:xfrm>
            <a:off x="381000" y="0"/>
            <a:ext cx="609600" cy="6858000"/>
          </a:xfrm>
          <a:prstGeom prst="rect">
            <a:avLst/>
          </a:prstGeom>
          <a:solidFill>
            <a:srgbClr val="FEC3AE">
              <a:alpha val="5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7" name="Google Shape;57;p5"/>
          <p:cNvSpPr txBox="1"/>
          <p:nvPr/>
        </p:nvSpPr>
        <p:spPr>
          <a:xfrm>
            <a:off x="276225" y="0"/>
            <a:ext cx="104775" cy="6858000"/>
          </a:xfrm>
          <a:prstGeom prst="rect">
            <a:avLst/>
          </a:prstGeom>
          <a:solidFill>
            <a:srgbClr val="FFD9CE">
              <a:alpha val="3568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8" name="Google Shape;58;p5"/>
          <p:cNvSpPr txBox="1"/>
          <p:nvPr/>
        </p:nvSpPr>
        <p:spPr>
          <a:xfrm>
            <a:off x="990600" y="0"/>
            <a:ext cx="182562" cy="6858000"/>
          </a:xfrm>
          <a:prstGeom prst="rect">
            <a:avLst/>
          </a:prstGeom>
          <a:solidFill>
            <a:srgbClr val="FFD9CE">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9" name="Google Shape;59;p5"/>
          <p:cNvSpPr txBox="1"/>
          <p:nvPr/>
        </p:nvSpPr>
        <p:spPr>
          <a:xfrm>
            <a:off x="1141412" y="0"/>
            <a:ext cx="230187" cy="6858000"/>
          </a:xfrm>
          <a:prstGeom prst="rect">
            <a:avLst/>
          </a:prstGeom>
          <a:solidFill>
            <a:srgbClr val="FFEDE8">
              <a:alpha val="70588"/>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cxnSp>
        <p:nvCxnSpPr>
          <p:cNvPr id="60" name="Google Shape;60;p5"/>
          <p:cNvCxnSpPr/>
          <p:nvPr/>
        </p:nvCxnSpPr>
        <p:spPr>
          <a:xfrm>
            <a:off x="106362" y="0"/>
            <a:ext cx="0" cy="6858000"/>
          </a:xfrm>
          <a:prstGeom prst="straightConnector1">
            <a:avLst/>
          </a:prstGeom>
          <a:noFill/>
          <a:ln w="57150" cap="flat" cmpd="sng">
            <a:solidFill>
              <a:srgbClr val="FEC3AE">
                <a:alpha val="72549"/>
              </a:srgbClr>
            </a:solidFill>
            <a:prstDash val="solid"/>
            <a:miter lim="800000"/>
            <a:headEnd type="none" w="med" len="med"/>
            <a:tailEnd type="none" w="med" len="med"/>
          </a:ln>
        </p:spPr>
      </p:cxnSp>
      <p:cxnSp>
        <p:nvCxnSpPr>
          <p:cNvPr id="61" name="Google Shape;61;p5"/>
          <p:cNvCxnSpPr/>
          <p:nvPr/>
        </p:nvCxnSpPr>
        <p:spPr>
          <a:xfrm>
            <a:off x="914400" y="0"/>
            <a:ext cx="0" cy="6858000"/>
          </a:xfrm>
          <a:prstGeom prst="straightConnector1">
            <a:avLst/>
          </a:prstGeom>
          <a:noFill/>
          <a:ln w="57150" cap="flat" cmpd="sng">
            <a:solidFill>
              <a:srgbClr val="FFEDE8">
                <a:alpha val="82745"/>
              </a:srgbClr>
            </a:solidFill>
            <a:prstDash val="solid"/>
            <a:miter lim="800000"/>
            <a:headEnd type="none" w="med" len="med"/>
            <a:tailEnd type="none" w="med" len="med"/>
          </a:ln>
        </p:spPr>
      </p:cxnSp>
      <p:cxnSp>
        <p:nvCxnSpPr>
          <p:cNvPr id="62" name="Google Shape;62;p5"/>
          <p:cNvCxnSpPr/>
          <p:nvPr/>
        </p:nvCxnSpPr>
        <p:spPr>
          <a:xfrm>
            <a:off x="854075" y="0"/>
            <a:ext cx="0" cy="6858000"/>
          </a:xfrm>
          <a:prstGeom prst="straightConnector1">
            <a:avLst/>
          </a:prstGeom>
          <a:noFill/>
          <a:ln w="57150" cap="flat" cmpd="sng">
            <a:solidFill>
              <a:srgbClr val="FEC3AE"/>
            </a:solidFill>
            <a:prstDash val="solid"/>
            <a:miter lim="800000"/>
            <a:headEnd type="none" w="med" len="med"/>
            <a:tailEnd type="none" w="med" len="med"/>
          </a:ln>
        </p:spPr>
      </p:cxnSp>
      <p:cxnSp>
        <p:nvCxnSpPr>
          <p:cNvPr id="63" name="Google Shape;63;p5"/>
          <p:cNvCxnSpPr/>
          <p:nvPr/>
        </p:nvCxnSpPr>
        <p:spPr>
          <a:xfrm>
            <a:off x="1727200" y="0"/>
            <a:ext cx="0" cy="6858000"/>
          </a:xfrm>
          <a:prstGeom prst="straightConnector1">
            <a:avLst/>
          </a:prstGeom>
          <a:noFill/>
          <a:ln w="28575" cap="flat" cmpd="sng">
            <a:solidFill>
              <a:srgbClr val="FEC3AE">
                <a:alpha val="81568"/>
              </a:srgbClr>
            </a:solidFill>
            <a:prstDash val="solid"/>
            <a:miter lim="800000"/>
            <a:headEnd type="none" w="med" len="med"/>
            <a:tailEnd type="none" w="med" len="med"/>
          </a:ln>
        </p:spPr>
      </p:cxnSp>
      <p:cxnSp>
        <p:nvCxnSpPr>
          <p:cNvPr id="64" name="Google Shape;64;p5"/>
          <p:cNvCxnSpPr/>
          <p:nvPr/>
        </p:nvCxnSpPr>
        <p:spPr>
          <a:xfrm>
            <a:off x="1066800" y="0"/>
            <a:ext cx="0" cy="6858000"/>
          </a:xfrm>
          <a:prstGeom prst="straightConnector1">
            <a:avLst/>
          </a:prstGeom>
          <a:noFill/>
          <a:ln w="9525" cap="flat" cmpd="sng">
            <a:solidFill>
              <a:srgbClr val="FEC3AE"/>
            </a:solidFill>
            <a:prstDash val="solid"/>
            <a:miter lim="800000"/>
            <a:headEnd type="none" w="med" len="med"/>
            <a:tailEnd type="none" w="med" len="med"/>
          </a:ln>
        </p:spPr>
      </p:cxnSp>
      <p:sp>
        <p:nvSpPr>
          <p:cNvPr id="65" name="Google Shape;65;p5"/>
          <p:cNvSpPr txBox="1"/>
          <p:nvPr/>
        </p:nvSpPr>
        <p:spPr>
          <a:xfrm>
            <a:off x="1219200" y="0"/>
            <a:ext cx="76200" cy="6858000"/>
          </a:xfrm>
          <a:prstGeom prst="rect">
            <a:avLst/>
          </a:prstGeom>
          <a:solidFill>
            <a:srgbClr val="FEC3AE">
              <a:alpha val="50588"/>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6" name="Google Shape;66;p5"/>
          <p:cNvSpPr/>
          <p:nvPr/>
        </p:nvSpPr>
        <p:spPr>
          <a:xfrm>
            <a:off x="609600" y="3429000"/>
            <a:ext cx="12954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7" name="Google Shape;67;p5"/>
          <p:cNvSpPr/>
          <p:nvPr/>
        </p:nvSpPr>
        <p:spPr>
          <a:xfrm>
            <a:off x="1323975" y="4867275"/>
            <a:ext cx="642937" cy="6413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8" name="Google Shape;68;p5"/>
          <p:cNvSpPr/>
          <p:nvPr/>
        </p:nvSpPr>
        <p:spPr>
          <a:xfrm>
            <a:off x="1090612" y="5500687"/>
            <a:ext cx="138112" cy="1365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9" name="Google Shape;69;p5"/>
          <p:cNvSpPr/>
          <p:nvPr/>
        </p:nvSpPr>
        <p:spPr>
          <a:xfrm>
            <a:off x="1663700" y="5791200"/>
            <a:ext cx="274637" cy="27463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0" name="Google Shape;70;p5"/>
          <p:cNvSpPr/>
          <p:nvPr/>
        </p:nvSpPr>
        <p:spPr>
          <a:xfrm>
            <a:off x="1879600" y="4479925"/>
            <a:ext cx="365125" cy="3651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cxnSp>
        <p:nvCxnSpPr>
          <p:cNvPr id="71" name="Google Shape;71;p5"/>
          <p:cNvCxnSpPr/>
          <p:nvPr/>
        </p:nvCxnSpPr>
        <p:spPr>
          <a:xfrm>
            <a:off x="9097962" y="0"/>
            <a:ext cx="0" cy="6858000"/>
          </a:xfrm>
          <a:prstGeom prst="straightConnector1">
            <a:avLst/>
          </a:prstGeom>
          <a:noFill/>
          <a:ln w="57150" cap="flat" cmpd="thickThin">
            <a:solidFill>
              <a:srgbClr val="FEC3AE"/>
            </a:solidFill>
            <a:prstDash val="solid"/>
            <a:miter lim="800000"/>
            <a:headEnd type="none" w="med" len="med"/>
            <a:tailEnd type="none" w="med" len="med"/>
          </a:ln>
        </p:spPr>
      </p:cxnSp>
      <p:sp>
        <p:nvSpPr>
          <p:cNvPr id="72" name="Google Shape;72;p5"/>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000" b="0" i="0" u="none" strike="noStrike" cap="small">
                <a:solidFill>
                  <a:schemeClr val="lt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9pPr>
          </a:lstStyle>
          <a:p>
            <a:endParaRPr/>
          </a:p>
        </p:txBody>
      </p:sp>
      <p:sp>
        <p:nvSpPr>
          <p:cNvPr id="73" name="Google Shape;73;p5"/>
          <p:cNvSpPr txBox="1">
            <a:spLocks noGrp="1"/>
          </p:cNvSpPr>
          <p:nvPr>
            <p:ph type="body" idx="1"/>
          </p:nvPr>
        </p:nvSpPr>
        <p:spPr>
          <a:xfrm>
            <a:off x="457200" y="1600200"/>
            <a:ext cx="7467600" cy="4873625"/>
          </a:xfrm>
          <a:prstGeom prst="rect">
            <a:avLst/>
          </a:prstGeom>
          <a:noFill/>
          <a:ln>
            <a:noFill/>
          </a:ln>
        </p:spPr>
        <p:txBody>
          <a:bodyPr spcFirstLastPara="1" wrap="square" lIns="91425" tIns="45700" rIns="91425" bIns="45700" anchor="t" anchorCtr="0">
            <a:noAutofit/>
          </a:bodyPr>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lt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lt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E0752F"/>
              </a:buClr>
              <a:buSzPts val="1080"/>
              <a:buFont typeface="Noto Sans Symbols"/>
              <a:buChar char="🞆"/>
              <a:defRPr sz="1800" b="0" i="0" u="none" strike="noStrike" cap="none">
                <a:solidFill>
                  <a:schemeClr val="lt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3AE"/>
              </a:buClr>
              <a:buSzPts val="1080"/>
              <a:buFont typeface="Noto Sans Symbols"/>
              <a:buChar char="🞆"/>
              <a:defRPr sz="1800" b="0" i="0" u="none" strike="noStrike" cap="none">
                <a:solidFill>
                  <a:schemeClr val="lt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DCAE9"/>
              </a:buClr>
              <a:buSzPts val="1088"/>
              <a:buFont typeface="Noto Sans Symbols"/>
              <a:buChar char="⚫"/>
              <a:defRPr sz="1600" b="0" i="0" u="none" strike="noStrike" cap="none">
                <a:solidFill>
                  <a:schemeClr val="lt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lt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lt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lt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lt2"/>
                </a:solidFill>
                <a:latin typeface="Century Schoolbook"/>
                <a:ea typeface="Century Schoolbook"/>
                <a:cs typeface="Century Schoolbook"/>
                <a:sym typeface="Century Schoolbook"/>
              </a:defRPr>
            </a:lvl9pPr>
          </a:lstStyle>
          <a:p>
            <a:endParaRPr/>
          </a:p>
        </p:txBody>
      </p:sp>
      <p:sp>
        <p:nvSpPr>
          <p:cNvPr id="74" name="Google Shape;74;p5"/>
          <p:cNvSpPr txBox="1">
            <a:spLocks noGrp="1"/>
          </p:cNvSpPr>
          <p:nvPr>
            <p:ph type="dt" idx="10"/>
          </p:nvPr>
        </p:nvSpPr>
        <p:spPr>
          <a:xfrm rot="5400000">
            <a:off x="7762875" y="1169987"/>
            <a:ext cx="2286000" cy="3810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a:solidFill>
                  <a:schemeClr val="lt2"/>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5" name="Google Shape;75;p5"/>
          <p:cNvSpPr txBox="1">
            <a:spLocks noGrp="1"/>
          </p:cNvSpPr>
          <p:nvPr>
            <p:ph type="ftr" idx="11"/>
          </p:nvPr>
        </p:nvSpPr>
        <p:spPr>
          <a:xfrm rot="5400000">
            <a:off x="7077075" y="4178300"/>
            <a:ext cx="3657600" cy="38417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6" name="Google Shape;76;p5"/>
          <p:cNvSpPr txBox="1">
            <a:spLocks noGrp="1"/>
          </p:cNvSpPr>
          <p:nvPr>
            <p:ph type="sldNum" idx="12"/>
          </p:nvPr>
        </p:nvSpPr>
        <p:spPr>
          <a:xfrm>
            <a:off x="1339850" y="4929187"/>
            <a:ext cx="609600" cy="5175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cxnSp>
        <p:nvCxnSpPr>
          <p:cNvPr id="84" name="Google Shape;84;p7"/>
          <p:cNvCxnSpPr/>
          <p:nvPr/>
        </p:nvCxnSpPr>
        <p:spPr>
          <a:xfrm>
            <a:off x="8763000" y="0"/>
            <a:ext cx="0" cy="6858000"/>
          </a:xfrm>
          <a:prstGeom prst="straightConnector1">
            <a:avLst/>
          </a:prstGeom>
          <a:noFill/>
          <a:ln w="38100" cap="flat" cmpd="sng">
            <a:solidFill>
              <a:srgbClr val="FEC3AE">
                <a:alpha val="92549"/>
              </a:srgbClr>
            </a:solidFill>
            <a:prstDash val="solid"/>
            <a:miter lim="800000"/>
            <a:headEnd type="none" w="med" len="med"/>
            <a:tailEnd type="none" w="med" len="med"/>
          </a:ln>
        </p:spPr>
      </p:cxnSp>
      <p:sp>
        <p:nvSpPr>
          <p:cNvPr id="85" name="Google Shape;85;p7"/>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86" name="Google Shape;86;p7"/>
          <p:cNvSpPr txBox="1">
            <a:spLocks noGrp="1"/>
          </p:cNvSpPr>
          <p:nvPr>
            <p:ph type="body" idx="1"/>
          </p:nvPr>
        </p:nvSpPr>
        <p:spPr>
          <a:xfrm>
            <a:off x="457200" y="1600200"/>
            <a:ext cx="7467600" cy="4873625"/>
          </a:xfrm>
          <a:prstGeom prst="rect">
            <a:avLst/>
          </a:prstGeom>
          <a:noFill/>
          <a:ln>
            <a:noFill/>
          </a:ln>
        </p:spPr>
        <p:txBody>
          <a:bodyPr spcFirstLastPara="1" wrap="square" lIns="91425" tIns="45700" rIns="91425" bIns="45700" anchor="t" anchorCtr="0">
            <a:noAutofit/>
          </a:bodyPr>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87" name="Google Shape;87;p7"/>
          <p:cNvSpPr txBox="1">
            <a:spLocks noGrp="1"/>
          </p:cNvSpPr>
          <p:nvPr>
            <p:ph type="dt" idx="10"/>
          </p:nvPr>
        </p:nvSpPr>
        <p:spPr>
          <a:xfrm rot="5400000">
            <a:off x="7589043" y="1081881"/>
            <a:ext cx="2011362" cy="38417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a:solidFill>
                  <a:schemeClr val="dk2"/>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7"/>
          <p:cNvSpPr txBox="1">
            <a:spLocks noGrp="1"/>
          </p:cNvSpPr>
          <p:nvPr>
            <p:ph type="ftr" idx="11"/>
          </p:nvPr>
        </p:nvSpPr>
        <p:spPr>
          <a:xfrm rot="5400000">
            <a:off x="6989762" y="3736975"/>
            <a:ext cx="320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89" name="Google Shape;89;p7"/>
          <p:cNvCxnSpPr/>
          <p:nvPr/>
        </p:nvCxnSpPr>
        <p:spPr>
          <a:xfrm>
            <a:off x="76200" y="0"/>
            <a:ext cx="0" cy="6858000"/>
          </a:xfrm>
          <a:prstGeom prst="straightConnector1">
            <a:avLst/>
          </a:prstGeom>
          <a:noFill/>
          <a:ln w="57150" cap="flat" cmpd="thickThin">
            <a:solidFill>
              <a:srgbClr val="FEC3AE"/>
            </a:solidFill>
            <a:prstDash val="solid"/>
            <a:miter lim="800000"/>
            <a:headEnd type="none" w="med" len="med"/>
            <a:tailEnd type="none" w="med" len="med"/>
          </a:ln>
        </p:spPr>
      </p:cxnSp>
      <p:cxnSp>
        <p:nvCxnSpPr>
          <p:cNvPr id="90" name="Google Shape;90;p7"/>
          <p:cNvCxnSpPr/>
          <p:nvPr/>
        </p:nvCxnSpPr>
        <p:spPr>
          <a:xfrm>
            <a:off x="8991600" y="0"/>
            <a:ext cx="0" cy="6858000"/>
          </a:xfrm>
          <a:prstGeom prst="straightConnector1">
            <a:avLst/>
          </a:prstGeom>
          <a:noFill/>
          <a:ln w="19050" cap="flat" cmpd="sng">
            <a:solidFill>
              <a:schemeClr val="accent1"/>
            </a:solidFill>
            <a:prstDash val="solid"/>
            <a:miter lim="800000"/>
            <a:headEnd type="none" w="med" len="med"/>
            <a:tailEnd type="none" w="med" len="med"/>
          </a:ln>
        </p:spPr>
      </p:cxnSp>
      <p:sp>
        <p:nvSpPr>
          <p:cNvPr id="91" name="Google Shape;91;p7"/>
          <p:cNvSpPr txBox="1"/>
          <p:nvPr/>
        </p:nvSpPr>
        <p:spPr>
          <a:xfrm>
            <a:off x="8839200" y="0"/>
            <a:ext cx="304800" cy="6858000"/>
          </a:xfrm>
          <a:prstGeom prst="rect">
            <a:avLst/>
          </a:prstGeom>
          <a:solidFill>
            <a:srgbClr val="FEC3AE">
              <a:alpha val="8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92" name="Google Shape;92;p7"/>
          <p:cNvCxnSpPr/>
          <p:nvPr/>
        </p:nvCxnSpPr>
        <p:spPr>
          <a:xfrm>
            <a:off x="8915400" y="0"/>
            <a:ext cx="0" cy="6858000"/>
          </a:xfrm>
          <a:prstGeom prst="straightConnector1">
            <a:avLst/>
          </a:prstGeom>
          <a:noFill/>
          <a:ln w="9525" cap="flat" cmpd="sng">
            <a:solidFill>
              <a:schemeClr val="accent1"/>
            </a:solidFill>
            <a:prstDash val="solid"/>
            <a:miter lim="800000"/>
            <a:headEnd type="none" w="med" len="med"/>
            <a:tailEnd type="none" w="med" len="med"/>
          </a:ln>
        </p:spPr>
      </p:cxnSp>
      <p:sp>
        <p:nvSpPr>
          <p:cNvPr id="93" name="Google Shape;93;p7"/>
          <p:cNvSpPr/>
          <p:nvPr/>
        </p:nvSpPr>
        <p:spPr>
          <a:xfrm>
            <a:off x="8156575" y="5715000"/>
            <a:ext cx="549275"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4" name="Google Shape;94;p7"/>
          <p:cNvSpPr txBox="1">
            <a:spLocks noGrp="1"/>
          </p:cNvSpPr>
          <p:nvPr>
            <p:ph type="sldNum" idx="12"/>
          </p:nvPr>
        </p:nvSpPr>
        <p:spPr>
          <a:xfrm>
            <a:off x="8129587"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cxnSp>
        <p:nvCxnSpPr>
          <p:cNvPr id="128" name="Google Shape;128;p13"/>
          <p:cNvCxnSpPr/>
          <p:nvPr/>
        </p:nvCxnSpPr>
        <p:spPr>
          <a:xfrm>
            <a:off x="8763000" y="0"/>
            <a:ext cx="0" cy="6858000"/>
          </a:xfrm>
          <a:prstGeom prst="straightConnector1">
            <a:avLst/>
          </a:prstGeom>
          <a:noFill/>
          <a:ln w="38100" cap="flat" cmpd="sng">
            <a:solidFill>
              <a:srgbClr val="FEC3AE">
                <a:alpha val="92549"/>
              </a:srgbClr>
            </a:solidFill>
            <a:prstDash val="solid"/>
            <a:miter lim="800000"/>
            <a:headEnd type="none" w="med" len="med"/>
            <a:tailEnd type="none" w="med" len="med"/>
          </a:ln>
        </p:spPr>
      </p:cxnSp>
      <p:cxnSp>
        <p:nvCxnSpPr>
          <p:cNvPr id="129" name="Google Shape;129;p13"/>
          <p:cNvCxnSpPr/>
          <p:nvPr/>
        </p:nvCxnSpPr>
        <p:spPr>
          <a:xfrm>
            <a:off x="76200" y="0"/>
            <a:ext cx="0" cy="6858000"/>
          </a:xfrm>
          <a:prstGeom prst="straightConnector1">
            <a:avLst/>
          </a:prstGeom>
          <a:noFill/>
          <a:ln w="57150" cap="flat" cmpd="thickThin">
            <a:solidFill>
              <a:srgbClr val="FEC3AE"/>
            </a:solidFill>
            <a:prstDash val="solid"/>
            <a:miter lim="800000"/>
            <a:headEnd type="none" w="med" len="med"/>
            <a:tailEnd type="none" w="med" len="med"/>
          </a:ln>
        </p:spPr>
      </p:cxnSp>
      <p:cxnSp>
        <p:nvCxnSpPr>
          <p:cNvPr id="130" name="Google Shape;130;p13"/>
          <p:cNvCxnSpPr/>
          <p:nvPr/>
        </p:nvCxnSpPr>
        <p:spPr>
          <a:xfrm>
            <a:off x="8991600" y="0"/>
            <a:ext cx="0" cy="6858000"/>
          </a:xfrm>
          <a:prstGeom prst="straightConnector1">
            <a:avLst/>
          </a:prstGeom>
          <a:noFill/>
          <a:ln w="19050" cap="flat" cmpd="sng">
            <a:solidFill>
              <a:schemeClr val="accent1"/>
            </a:solidFill>
            <a:prstDash val="solid"/>
            <a:miter lim="800000"/>
            <a:headEnd type="none" w="med" len="med"/>
            <a:tailEnd type="none" w="med" len="med"/>
          </a:ln>
        </p:spPr>
      </p:cxnSp>
      <p:sp>
        <p:nvSpPr>
          <p:cNvPr id="131" name="Google Shape;131;p13"/>
          <p:cNvSpPr txBox="1"/>
          <p:nvPr/>
        </p:nvSpPr>
        <p:spPr>
          <a:xfrm>
            <a:off x="8839200" y="0"/>
            <a:ext cx="304800" cy="6858000"/>
          </a:xfrm>
          <a:prstGeom prst="rect">
            <a:avLst/>
          </a:prstGeom>
          <a:solidFill>
            <a:srgbClr val="FEC3AE">
              <a:alpha val="8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32" name="Google Shape;132;p13"/>
          <p:cNvCxnSpPr/>
          <p:nvPr/>
        </p:nvCxnSpPr>
        <p:spPr>
          <a:xfrm>
            <a:off x="8915400" y="0"/>
            <a:ext cx="0" cy="6858000"/>
          </a:xfrm>
          <a:prstGeom prst="straightConnector1">
            <a:avLst/>
          </a:prstGeom>
          <a:noFill/>
          <a:ln w="9525" cap="flat" cmpd="sng">
            <a:solidFill>
              <a:schemeClr val="accent1"/>
            </a:solidFill>
            <a:prstDash val="solid"/>
            <a:miter lim="800000"/>
            <a:headEnd type="none" w="med" len="med"/>
            <a:tailEnd type="none" w="med" len="med"/>
          </a:ln>
        </p:spPr>
      </p:cxnSp>
      <p:sp>
        <p:nvSpPr>
          <p:cNvPr id="133" name="Google Shape;133;p13"/>
          <p:cNvSpPr/>
          <p:nvPr/>
        </p:nvSpPr>
        <p:spPr>
          <a:xfrm>
            <a:off x="8156575" y="5715000"/>
            <a:ext cx="549275"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4" name="Google Shape;134;p13"/>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35" name="Google Shape;135;p13"/>
          <p:cNvSpPr txBox="1">
            <a:spLocks noGrp="1"/>
          </p:cNvSpPr>
          <p:nvPr>
            <p:ph type="body" idx="1"/>
          </p:nvPr>
        </p:nvSpPr>
        <p:spPr>
          <a:xfrm>
            <a:off x="457200" y="1600200"/>
            <a:ext cx="7467600" cy="4873625"/>
          </a:xfrm>
          <a:prstGeom prst="rect">
            <a:avLst/>
          </a:prstGeom>
          <a:noFill/>
          <a:ln>
            <a:noFill/>
          </a:ln>
        </p:spPr>
        <p:txBody>
          <a:bodyPr spcFirstLastPara="1" wrap="square" lIns="91425" tIns="45700" rIns="91425" bIns="45700" anchor="t" anchorCtr="0">
            <a:noAutofit/>
          </a:bodyPr>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36" name="Google Shape;136;p13"/>
          <p:cNvSpPr txBox="1">
            <a:spLocks noGrp="1"/>
          </p:cNvSpPr>
          <p:nvPr>
            <p:ph type="dt" idx="10"/>
          </p:nvPr>
        </p:nvSpPr>
        <p:spPr>
          <a:xfrm rot="5400000">
            <a:off x="7589043" y="1081881"/>
            <a:ext cx="2011362" cy="38417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a:solidFill>
                  <a:schemeClr val="dk2"/>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7" name="Google Shape;137;p13"/>
          <p:cNvSpPr txBox="1">
            <a:spLocks noGrp="1"/>
          </p:cNvSpPr>
          <p:nvPr>
            <p:ph type="sldNum" idx="12"/>
          </p:nvPr>
        </p:nvSpPr>
        <p:spPr>
          <a:xfrm>
            <a:off x="8129587"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
        <p:nvSpPr>
          <p:cNvPr id="138" name="Google Shape;138;p13"/>
          <p:cNvSpPr txBox="1">
            <a:spLocks noGrp="1"/>
          </p:cNvSpPr>
          <p:nvPr>
            <p:ph type="ftr" idx="11"/>
          </p:nvPr>
        </p:nvSpPr>
        <p:spPr>
          <a:xfrm rot="5400000">
            <a:off x="6989762" y="3736975"/>
            <a:ext cx="320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cxnSp>
        <p:nvCxnSpPr>
          <p:cNvPr id="145" name="Google Shape;145;p15"/>
          <p:cNvCxnSpPr/>
          <p:nvPr/>
        </p:nvCxnSpPr>
        <p:spPr>
          <a:xfrm>
            <a:off x="8763000" y="0"/>
            <a:ext cx="0" cy="6858000"/>
          </a:xfrm>
          <a:prstGeom prst="straightConnector1">
            <a:avLst/>
          </a:prstGeom>
          <a:noFill/>
          <a:ln w="38100" cap="flat" cmpd="sng">
            <a:solidFill>
              <a:srgbClr val="FEC3AE">
                <a:alpha val="92549"/>
              </a:srgbClr>
            </a:solidFill>
            <a:prstDash val="solid"/>
            <a:miter lim="800000"/>
            <a:headEnd type="none" w="med" len="med"/>
            <a:tailEnd type="none" w="med" len="med"/>
          </a:ln>
        </p:spPr>
      </p:cxnSp>
      <p:cxnSp>
        <p:nvCxnSpPr>
          <p:cNvPr id="146" name="Google Shape;146;p15"/>
          <p:cNvCxnSpPr/>
          <p:nvPr/>
        </p:nvCxnSpPr>
        <p:spPr>
          <a:xfrm>
            <a:off x="6248400" y="0"/>
            <a:ext cx="0" cy="6858000"/>
          </a:xfrm>
          <a:prstGeom prst="straightConnector1">
            <a:avLst/>
          </a:prstGeom>
          <a:noFill/>
          <a:ln w="38100" cap="flat" cmpd="sng">
            <a:solidFill>
              <a:srgbClr val="FEC3AE"/>
            </a:solidFill>
            <a:prstDash val="solid"/>
            <a:miter lim="800000"/>
            <a:headEnd type="none" w="med" len="med"/>
            <a:tailEnd type="none" w="med" len="med"/>
          </a:ln>
        </p:spPr>
      </p:cxnSp>
      <p:cxnSp>
        <p:nvCxnSpPr>
          <p:cNvPr id="147" name="Google Shape;147;p15"/>
          <p:cNvCxnSpPr/>
          <p:nvPr/>
        </p:nvCxnSpPr>
        <p:spPr>
          <a:xfrm>
            <a:off x="6192837" y="0"/>
            <a:ext cx="0" cy="6858000"/>
          </a:xfrm>
          <a:prstGeom prst="straightConnector1">
            <a:avLst/>
          </a:prstGeom>
          <a:noFill/>
          <a:ln w="12700" cap="flat" cmpd="sng">
            <a:solidFill>
              <a:schemeClr val="accent1"/>
            </a:solidFill>
            <a:prstDash val="solid"/>
            <a:miter lim="800000"/>
            <a:headEnd type="none" w="med" len="med"/>
            <a:tailEnd type="none" w="med" len="med"/>
          </a:ln>
        </p:spPr>
      </p:cxnSp>
      <p:cxnSp>
        <p:nvCxnSpPr>
          <p:cNvPr id="148" name="Google Shape;148;p15"/>
          <p:cNvCxnSpPr/>
          <p:nvPr/>
        </p:nvCxnSpPr>
        <p:spPr>
          <a:xfrm>
            <a:off x="8991600" y="0"/>
            <a:ext cx="0" cy="6858000"/>
          </a:xfrm>
          <a:prstGeom prst="straightConnector1">
            <a:avLst/>
          </a:prstGeom>
          <a:noFill/>
          <a:ln w="19050" cap="flat" cmpd="sng">
            <a:solidFill>
              <a:schemeClr val="accent1"/>
            </a:solidFill>
            <a:prstDash val="solid"/>
            <a:miter lim="800000"/>
            <a:headEnd type="none" w="med" len="med"/>
            <a:tailEnd type="none" w="med" len="med"/>
          </a:ln>
        </p:spPr>
      </p:cxnSp>
      <p:sp>
        <p:nvSpPr>
          <p:cNvPr id="149" name="Google Shape;149;p15"/>
          <p:cNvSpPr txBox="1"/>
          <p:nvPr/>
        </p:nvSpPr>
        <p:spPr>
          <a:xfrm>
            <a:off x="8839200" y="0"/>
            <a:ext cx="304800" cy="6858000"/>
          </a:xfrm>
          <a:prstGeom prst="rect">
            <a:avLst/>
          </a:prstGeom>
          <a:solidFill>
            <a:srgbClr val="FEC3AE">
              <a:alpha val="8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50" name="Google Shape;150;p15"/>
          <p:cNvCxnSpPr/>
          <p:nvPr/>
        </p:nvCxnSpPr>
        <p:spPr>
          <a:xfrm>
            <a:off x="8915400" y="0"/>
            <a:ext cx="0" cy="6858000"/>
          </a:xfrm>
          <a:prstGeom prst="straightConnector1">
            <a:avLst/>
          </a:prstGeom>
          <a:noFill/>
          <a:ln w="9525" cap="flat" cmpd="sng">
            <a:solidFill>
              <a:schemeClr val="accent1"/>
            </a:solidFill>
            <a:prstDash val="solid"/>
            <a:miter lim="800000"/>
            <a:headEnd type="none" w="med" len="med"/>
            <a:tailEnd type="none" w="med" len="med"/>
          </a:ln>
        </p:spPr>
      </p:cxnSp>
      <p:sp>
        <p:nvSpPr>
          <p:cNvPr id="151" name="Google Shape;151;p15"/>
          <p:cNvSpPr/>
          <p:nvPr/>
        </p:nvSpPr>
        <p:spPr>
          <a:xfrm>
            <a:off x="8156575" y="5715000"/>
            <a:ext cx="549275"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2" name="Google Shape;152;p15"/>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53" name="Google Shape;153;p15"/>
          <p:cNvSpPr txBox="1">
            <a:spLocks noGrp="1"/>
          </p:cNvSpPr>
          <p:nvPr>
            <p:ph type="body" idx="1"/>
          </p:nvPr>
        </p:nvSpPr>
        <p:spPr>
          <a:xfrm>
            <a:off x="457200" y="1600200"/>
            <a:ext cx="7467600" cy="4873625"/>
          </a:xfrm>
          <a:prstGeom prst="rect">
            <a:avLst/>
          </a:prstGeom>
          <a:noFill/>
          <a:ln>
            <a:noFill/>
          </a:ln>
        </p:spPr>
        <p:txBody>
          <a:bodyPr spcFirstLastPara="1" wrap="square" lIns="91425" tIns="45700" rIns="91425" bIns="45700" anchor="t" anchorCtr="0">
            <a:noAutofit/>
          </a:bodyPr>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54" name="Google Shape;154;p15"/>
          <p:cNvSpPr txBox="1">
            <a:spLocks noGrp="1"/>
          </p:cNvSpPr>
          <p:nvPr>
            <p:ph type="dt" idx="10"/>
          </p:nvPr>
        </p:nvSpPr>
        <p:spPr>
          <a:xfrm rot="5400000">
            <a:off x="7589043" y="1081881"/>
            <a:ext cx="2011362" cy="38417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a:solidFill>
                  <a:schemeClr val="dk2"/>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5" name="Google Shape;155;p15"/>
          <p:cNvSpPr txBox="1">
            <a:spLocks noGrp="1"/>
          </p:cNvSpPr>
          <p:nvPr>
            <p:ph type="sldNum" idx="12"/>
          </p:nvPr>
        </p:nvSpPr>
        <p:spPr>
          <a:xfrm>
            <a:off x="8129587"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
        <p:nvSpPr>
          <p:cNvPr id="156" name="Google Shape;156;p15"/>
          <p:cNvSpPr txBox="1">
            <a:spLocks noGrp="1"/>
          </p:cNvSpPr>
          <p:nvPr>
            <p:ph type="ftr" idx="11"/>
          </p:nvPr>
        </p:nvSpPr>
        <p:spPr>
          <a:xfrm rot="5400000">
            <a:off x="6989762" y="3736975"/>
            <a:ext cx="320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cxnSp>
        <p:nvCxnSpPr>
          <p:cNvPr id="165" name="Google Shape;165;p17"/>
          <p:cNvCxnSpPr/>
          <p:nvPr/>
        </p:nvCxnSpPr>
        <p:spPr>
          <a:xfrm>
            <a:off x="8763000" y="0"/>
            <a:ext cx="0" cy="6858000"/>
          </a:xfrm>
          <a:prstGeom prst="straightConnector1">
            <a:avLst/>
          </a:prstGeom>
          <a:noFill/>
          <a:ln w="38100" cap="flat" cmpd="sng">
            <a:solidFill>
              <a:srgbClr val="FEC3AE"/>
            </a:solidFill>
            <a:prstDash val="solid"/>
            <a:miter lim="800000"/>
            <a:headEnd type="none" w="med" len="med"/>
            <a:tailEnd type="none" w="med" len="med"/>
          </a:ln>
        </p:spPr>
      </p:cxnSp>
      <p:sp>
        <p:nvSpPr>
          <p:cNvPr id="166" name="Google Shape;166;p17"/>
          <p:cNvSpPr/>
          <p:nvPr/>
        </p:nvSpPr>
        <p:spPr>
          <a:xfrm>
            <a:off x="8156575" y="5715000"/>
            <a:ext cx="549275"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67" name="Google Shape;167;p17"/>
          <p:cNvCxnSpPr/>
          <p:nvPr/>
        </p:nvCxnSpPr>
        <p:spPr>
          <a:xfrm>
            <a:off x="8991600" y="0"/>
            <a:ext cx="0" cy="6858000"/>
          </a:xfrm>
          <a:prstGeom prst="straightConnector1">
            <a:avLst/>
          </a:prstGeom>
          <a:noFill/>
          <a:ln w="9525" cap="flat" cmpd="sng">
            <a:solidFill>
              <a:schemeClr val="dk1"/>
            </a:solidFill>
            <a:prstDash val="solid"/>
            <a:miter lim="800000"/>
            <a:headEnd type="none" w="med" len="med"/>
            <a:tailEnd type="none" w="med" len="med"/>
          </a:ln>
        </p:spPr>
      </p:cxnSp>
      <p:sp>
        <p:nvSpPr>
          <p:cNvPr id="168" name="Google Shape;168;p17"/>
          <p:cNvSpPr txBox="1"/>
          <p:nvPr/>
        </p:nvSpPr>
        <p:spPr>
          <a:xfrm>
            <a:off x="8839200" y="0"/>
            <a:ext cx="304800" cy="6858000"/>
          </a:xfrm>
          <a:prstGeom prst="rect">
            <a:avLst/>
          </a:prstGeom>
          <a:solidFill>
            <a:srgbClr val="FEC3A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69" name="Google Shape;169;p17"/>
          <p:cNvCxnSpPr/>
          <p:nvPr/>
        </p:nvCxnSpPr>
        <p:spPr>
          <a:xfrm>
            <a:off x="8915400" y="0"/>
            <a:ext cx="0" cy="6858000"/>
          </a:xfrm>
          <a:prstGeom prst="straightConnector1">
            <a:avLst/>
          </a:prstGeom>
          <a:noFill/>
          <a:ln w="9525" cap="flat" cmpd="sng">
            <a:solidFill>
              <a:schemeClr val="accent1"/>
            </a:solidFill>
            <a:prstDash val="solid"/>
            <a:miter lim="800000"/>
            <a:headEnd type="none" w="med" len="med"/>
            <a:tailEnd type="none" w="med" len="med"/>
          </a:ln>
        </p:spPr>
      </p:cxnSp>
      <p:cxnSp>
        <p:nvCxnSpPr>
          <p:cNvPr id="170" name="Google Shape;170;p17"/>
          <p:cNvCxnSpPr/>
          <p:nvPr/>
        </p:nvCxnSpPr>
        <p:spPr>
          <a:xfrm>
            <a:off x="6248400" y="0"/>
            <a:ext cx="0" cy="6858000"/>
          </a:xfrm>
          <a:prstGeom prst="straightConnector1">
            <a:avLst/>
          </a:prstGeom>
          <a:noFill/>
          <a:ln w="38100" cap="flat" cmpd="sng">
            <a:solidFill>
              <a:srgbClr val="FEC3AE"/>
            </a:solidFill>
            <a:prstDash val="solid"/>
            <a:miter lim="800000"/>
            <a:headEnd type="none" w="med" len="med"/>
            <a:tailEnd type="none" w="med" len="med"/>
          </a:ln>
        </p:spPr>
      </p:cxnSp>
      <p:cxnSp>
        <p:nvCxnSpPr>
          <p:cNvPr id="171" name="Google Shape;171;p17"/>
          <p:cNvCxnSpPr/>
          <p:nvPr/>
        </p:nvCxnSpPr>
        <p:spPr>
          <a:xfrm>
            <a:off x="6192837" y="0"/>
            <a:ext cx="0" cy="6858000"/>
          </a:xfrm>
          <a:prstGeom prst="straightConnector1">
            <a:avLst/>
          </a:prstGeom>
          <a:noFill/>
          <a:ln w="12700" cap="flat" cmpd="sng">
            <a:solidFill>
              <a:schemeClr val="accent1"/>
            </a:solidFill>
            <a:prstDash val="solid"/>
            <a:miter lim="800000"/>
            <a:headEnd type="none" w="med" len="med"/>
            <a:tailEnd type="none" w="med" len="med"/>
          </a:ln>
        </p:spPr>
      </p:cxnSp>
      <p:sp>
        <p:nvSpPr>
          <p:cNvPr id="172" name="Google Shape;172;p17"/>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73" name="Google Shape;173;p17"/>
          <p:cNvSpPr txBox="1">
            <a:spLocks noGrp="1"/>
          </p:cNvSpPr>
          <p:nvPr>
            <p:ph type="body" idx="1"/>
          </p:nvPr>
        </p:nvSpPr>
        <p:spPr>
          <a:xfrm>
            <a:off x="457200" y="1600200"/>
            <a:ext cx="7467600" cy="4873625"/>
          </a:xfrm>
          <a:prstGeom prst="rect">
            <a:avLst/>
          </a:prstGeom>
          <a:noFill/>
          <a:ln>
            <a:noFill/>
          </a:ln>
        </p:spPr>
        <p:txBody>
          <a:bodyPr spcFirstLastPara="1" wrap="square" lIns="91425" tIns="45700" rIns="91425" bIns="45700" anchor="t" anchorCtr="0">
            <a:noAutofit/>
          </a:bodyPr>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74" name="Google Shape;174;p17"/>
          <p:cNvSpPr txBox="1">
            <a:spLocks noGrp="1"/>
          </p:cNvSpPr>
          <p:nvPr>
            <p:ph type="dt" idx="10"/>
          </p:nvPr>
        </p:nvSpPr>
        <p:spPr>
          <a:xfrm rot="5400000">
            <a:off x="7589043" y="1081881"/>
            <a:ext cx="2011362" cy="38417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a:solidFill>
                  <a:schemeClr val="dk2"/>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5" name="Google Shape;175;p17"/>
          <p:cNvSpPr txBox="1">
            <a:spLocks noGrp="1"/>
          </p:cNvSpPr>
          <p:nvPr>
            <p:ph type="sldNum" idx="12"/>
          </p:nvPr>
        </p:nvSpPr>
        <p:spPr>
          <a:xfrm>
            <a:off x="8129587"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1pPr>
            <a:lvl2pPr marL="0" marR="0" lvl="1"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2pPr>
            <a:lvl3pPr marL="0" marR="0" lvl="2"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3pPr>
            <a:lvl4pPr marL="0" marR="0" lvl="3"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4pPr>
            <a:lvl5pPr marL="0" marR="0" lvl="4"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5pPr>
            <a:lvl6pPr marL="0" marR="0" lvl="5"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6pPr>
            <a:lvl7pPr marL="0" marR="0" lvl="6"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7pPr>
            <a:lvl8pPr marL="0" marR="0" lvl="7"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8pPr>
            <a:lvl9pPr marL="0" marR="0" lvl="8" indent="0" algn="ctr" rtl="0">
              <a:lnSpc>
                <a:spcPct val="100000"/>
              </a:lnSpc>
              <a:spcBef>
                <a:spcPts val="0"/>
              </a:spcBef>
              <a:spcAft>
                <a:spcPts val="0"/>
              </a:spcAft>
              <a:buClr>
                <a:srgbClr val="FFFFFF"/>
              </a:buClr>
              <a:buSzPts val="1400"/>
              <a:buFont typeface="Century Schoolbook"/>
              <a:buNone/>
              <a:defRPr sz="1400" b="1" i="0" u="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
        <p:nvSpPr>
          <p:cNvPr id="176" name="Google Shape;176;p17"/>
          <p:cNvSpPr txBox="1">
            <a:spLocks noGrp="1"/>
          </p:cNvSpPr>
          <p:nvPr>
            <p:ph type="ftr" idx="11"/>
          </p:nvPr>
        </p:nvSpPr>
        <p:spPr>
          <a:xfrm rot="5400000">
            <a:off x="6989762" y="3736975"/>
            <a:ext cx="320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uslaboragainstwar.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10.xml"/><Relationship Id="rId5" Type="http://schemas.openxmlformats.org/officeDocument/2006/relationships/image" Target="../media/image33.jpg"/><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46.jpg"/><Relationship Id="rId5" Type="http://schemas.openxmlformats.org/officeDocument/2006/relationships/image" Target="../media/image6.jpg"/><Relationship Id="rId4" Type="http://schemas.openxmlformats.org/officeDocument/2006/relationships/image" Target="../media/image45.jpg"/></Relationships>
</file>

<file path=ppt/slides/_rels/slide56.xml.rels><?xml version="1.0" encoding="UTF-8" standalone="yes"?>
<Relationships xmlns="http://schemas.openxmlformats.org/package/2006/relationships"><Relationship Id="rId8" Type="http://schemas.openxmlformats.org/officeDocument/2006/relationships/hyperlink" Target="http://www.corpwatch.org/article.php?id=15863" TargetMode="External"/><Relationship Id="rId13" Type="http://schemas.openxmlformats.org/officeDocument/2006/relationships/hyperlink" Target="http://www.choosemaryland.org/moveyourbusiness/Documents/B2G%20Docs/missionMd.pdf" TargetMode="External"/><Relationship Id="rId18" Type="http://schemas.openxmlformats.org/officeDocument/2006/relationships/hyperlink" Target="http://thinkprogress.org/politics/2011/03/03/147994/unions-income-inequality/" TargetMode="External"/><Relationship Id="rId3" Type="http://schemas.openxmlformats.org/officeDocument/2006/relationships/hyperlink" Target="http://sections.asce.org/maryland/civilenglinks/2011MDReportCard.htm" TargetMode="External"/><Relationship Id="rId7" Type="http://schemas.openxmlformats.org/officeDocument/2006/relationships/hyperlink" Target="http://www.fas.org/sgp/crs/weapons/R42678.pdf" TargetMode="External"/><Relationship Id="rId12" Type="http://schemas.openxmlformats.org/officeDocument/2006/relationships/hyperlink" Target="http://www.ips-dc.org/articles/fact_sheet_on_unified_security_budget" TargetMode="External"/><Relationship Id="rId17" Type="http://schemas.openxmlformats.org/officeDocument/2006/relationships/hyperlink" Target="http://c4" TargetMode="External"/><Relationship Id="rId2" Type="http://schemas.openxmlformats.org/officeDocument/2006/relationships/notesSlide" Target="../notesSlides/notesSlide56.xml"/><Relationship Id="rId16" Type="http://schemas.openxmlformats.org/officeDocument/2006/relationships/hyperlink" Target="http://nationalpriorities.org/en/interactive-data/trade-offs/041713/?state=MD&amp;program=14" TargetMode="External"/><Relationship Id="rId20" Type="http://schemas.openxmlformats.org/officeDocument/2006/relationships/hyperlink" Target="http://data.worldbank.org/indicator/MS.MIL.XPND.GD.ZS" TargetMode="External"/><Relationship Id="rId1" Type="http://schemas.openxmlformats.org/officeDocument/2006/relationships/slideLayout" Target="../slideLayouts/slideLayout2.xml"/><Relationship Id="rId6" Type="http://schemas.openxmlformats.org/officeDocument/2006/relationships/hyperlink" Target="http://www.cato.org/research/defense-budgetpolicy" TargetMode="External"/><Relationship Id="rId11" Type="http://schemas.openxmlformats.org/officeDocument/2006/relationships/hyperlink" Target="http://www.tomdispatch.com/post/175361/tomgram%3A_chris_hellman,_$1.2_trillion_for_national_security" TargetMode="External"/><Relationship Id="rId5" Type="http://schemas.openxmlformats.org/officeDocument/2006/relationships/hyperlink" Target="http://go.bloomberg.com/multimedia/ceo-pay-ratio/" TargetMode="External"/><Relationship Id="rId15" Type="http://schemas.openxmlformats.org/officeDocument/2006/relationships/hyperlink" Target="http://www.choosemaryland.org/aboutdbed/Documents/Publications/aeroDefWeb.pdf" TargetMode="External"/><Relationship Id="rId10" Type="http://schemas.openxmlformats.org/officeDocument/2006/relationships/hyperlink" Target="http://www.ciponline.org/images/uploads/publications/Hartung_IPR_0113_EconomicImpactsPentagonContracting_FINAL_02-04-13.pdf" TargetMode="External"/><Relationship Id="rId19" Type="http://schemas.openxmlformats.org/officeDocument/2006/relationships/hyperlink" Target="http://www.uslaboragainstwar.org/section.php?id=57" TargetMode="External"/><Relationship Id="rId4" Type="http://schemas.openxmlformats.org/officeDocument/2006/relationships/hyperlink" Target="http://www.cato.org/publications/commentary/us-defense-cuts-ax-needed-not-scalpel" TargetMode="External"/><Relationship Id="rId9" Type="http://schemas.openxmlformats.org/officeDocument/2006/relationships/hyperlink" Target="http://armedservices.house.gov/index.cfm/files/serve?File_id=126226cd-bc54-4e4b-a9ec-1ea16e61a2dd" TargetMode="External"/><Relationship Id="rId14" Type="http://schemas.openxmlformats.org/officeDocument/2006/relationships/hyperlink" Target="http://www.chosemaryland.org/Resources/pdffiles/marylandrankingsfiles/MarylandRankings.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4"/>
          <p:cNvSpPr txBox="1">
            <a:spLocks noGrp="1"/>
          </p:cNvSpPr>
          <p:nvPr>
            <p:ph type="ctrTitle"/>
          </p:nvPr>
        </p:nvSpPr>
        <p:spPr>
          <a:xfrm>
            <a:off x="2362200" y="-76200"/>
            <a:ext cx="6019800" cy="1066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000"/>
              <a:buFont typeface="Quattrocento Sans"/>
              <a:buNone/>
            </a:pPr>
            <a:r>
              <a:rPr lang="en-US" sz="4000" b="1" i="0" u="none">
                <a:solidFill>
                  <a:schemeClr val="dk2"/>
                </a:solidFill>
                <a:latin typeface="Quattrocento Sans"/>
                <a:ea typeface="Quattrocento Sans"/>
                <a:cs typeface="Quattrocento Sans"/>
                <a:sym typeface="Quattrocento Sans"/>
              </a:rPr>
              <a:t>ECONOMIC CONVERSION</a:t>
            </a:r>
            <a:endParaRPr/>
          </a:p>
        </p:txBody>
      </p:sp>
      <p:sp>
        <p:nvSpPr>
          <p:cNvPr id="566" name="Google Shape;566;p74"/>
          <p:cNvSpPr txBox="1">
            <a:spLocks noGrp="1"/>
          </p:cNvSpPr>
          <p:nvPr>
            <p:ph type="subTitle" idx="1"/>
          </p:nvPr>
        </p:nvSpPr>
        <p:spPr>
          <a:xfrm>
            <a:off x="2133600" y="1066800"/>
            <a:ext cx="67056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540"/>
              <a:buNone/>
            </a:pPr>
            <a:r>
              <a:rPr lang="en-US" sz="2200" b="1" i="0" u="none">
                <a:solidFill>
                  <a:schemeClr val="dk2"/>
                </a:solidFill>
                <a:latin typeface="Quattrocento Sans"/>
                <a:ea typeface="Quattrocento Sans"/>
                <a:cs typeface="Quattrocento Sans"/>
                <a:sym typeface="Quattrocento Sans"/>
              </a:rPr>
              <a:t>Taking Steps Towards a New Sustainable Economy</a:t>
            </a:r>
            <a:endParaRPr/>
          </a:p>
        </p:txBody>
      </p:sp>
      <p:sp>
        <p:nvSpPr>
          <p:cNvPr id="567" name="Google Shape;567;p74"/>
          <p:cNvSpPr txBox="1"/>
          <p:nvPr/>
        </p:nvSpPr>
        <p:spPr>
          <a:xfrm>
            <a:off x="2085975" y="1905000"/>
            <a:ext cx="6934200" cy="45862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Quattrocento Sans"/>
              <a:buNone/>
            </a:pPr>
            <a:r>
              <a:rPr lang="en-US" sz="2400" b="1" i="0" u="none">
                <a:solidFill>
                  <a:schemeClr val="dk1"/>
                </a:solidFill>
                <a:latin typeface="Quattrocento Sans"/>
                <a:ea typeface="Quattrocento Sans"/>
                <a:cs typeface="Quattrocento Sans"/>
                <a:sym typeface="Quattrocento Sans"/>
              </a:rPr>
              <a:t>Produced by U.S. Labor Against the War (USLAW)</a:t>
            </a:r>
            <a:endParaRPr/>
          </a:p>
          <a:p>
            <a:pPr marL="0" marR="0" lvl="0" indent="0" algn="ctr" rtl="0">
              <a:lnSpc>
                <a:spcPct val="100000"/>
              </a:lnSpc>
              <a:spcBef>
                <a:spcPts val="0"/>
              </a:spcBef>
              <a:spcAft>
                <a:spcPts val="0"/>
              </a:spcAft>
              <a:buClr>
                <a:schemeClr val="dk1"/>
              </a:buClr>
              <a:buSzPts val="1800"/>
              <a:buFont typeface="Arial"/>
              <a:buNone/>
            </a:pPr>
            <a:endParaRPr sz="1800" b="0" i="0" u="none">
              <a:solidFill>
                <a:schemeClr val="dk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chemeClr val="dk1"/>
              </a:buClr>
              <a:buSzPts val="1800"/>
              <a:buFont typeface="Arial"/>
              <a:buNone/>
            </a:pPr>
            <a:endParaRPr sz="1800" b="0" i="0" u="none">
              <a:solidFill>
                <a:schemeClr val="dk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chemeClr val="dk1"/>
              </a:buClr>
              <a:buSzPts val="1800"/>
              <a:buFont typeface="Arial"/>
              <a:buNone/>
            </a:pPr>
            <a:endParaRPr sz="1800" b="0" i="0" u="none">
              <a:solidFill>
                <a:schemeClr val="dk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chemeClr val="dk1"/>
              </a:buClr>
              <a:buSzPts val="1800"/>
              <a:buFont typeface="Arial"/>
              <a:buNone/>
            </a:pPr>
            <a:endParaRPr sz="1800" b="0" i="0" u="none">
              <a:solidFill>
                <a:schemeClr val="dk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chemeClr val="dk1"/>
              </a:buClr>
              <a:buSzPts val="1800"/>
              <a:buFont typeface="Arial"/>
              <a:buNone/>
            </a:pPr>
            <a:endParaRPr sz="1800" b="0" i="0" u="none">
              <a:solidFill>
                <a:schemeClr val="dk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chemeClr val="dk1"/>
              </a:buClr>
              <a:buSzPts val="1800"/>
              <a:buFont typeface="Arial"/>
              <a:buNone/>
            </a:pPr>
            <a:endParaRPr sz="1800" b="0" i="0" u="none">
              <a:solidFill>
                <a:schemeClr val="dk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chemeClr val="dk1"/>
              </a:buClr>
              <a:buSzPts val="1800"/>
              <a:buFont typeface="Arial"/>
              <a:buNone/>
            </a:pPr>
            <a:endParaRPr sz="1800" b="0" i="0" u="none">
              <a:solidFill>
                <a:schemeClr val="dk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chemeClr val="dk1"/>
              </a:buClr>
              <a:buSzPts val="1800"/>
              <a:buFont typeface="Quattrocento Sans"/>
              <a:buNone/>
            </a:pPr>
            <a:r>
              <a:rPr lang="en-US" sz="1800" b="0" i="0" u="none">
                <a:solidFill>
                  <a:schemeClr val="dk1"/>
                </a:solidFill>
                <a:latin typeface="Quattrocento Sans"/>
                <a:ea typeface="Quattrocento Sans"/>
                <a:cs typeface="Quattrocento Sans"/>
                <a:sym typeface="Quattrocento Sans"/>
              </a:rPr>
              <a:t>1718 M Street, NW, #153, Washington, DC 20036</a:t>
            </a:r>
            <a:endParaRPr/>
          </a:p>
          <a:p>
            <a:pPr marL="0" marR="0" lvl="0" indent="0" algn="ctr" rtl="0">
              <a:lnSpc>
                <a:spcPct val="100000"/>
              </a:lnSpc>
              <a:spcBef>
                <a:spcPts val="600"/>
              </a:spcBef>
              <a:spcAft>
                <a:spcPts val="0"/>
              </a:spcAft>
              <a:buClr>
                <a:schemeClr val="dk1"/>
              </a:buClr>
              <a:buSzPts val="1800"/>
              <a:buFont typeface="Quattrocento Sans"/>
              <a:buNone/>
            </a:pPr>
            <a:r>
              <a:rPr lang="en-US" sz="1800" b="0" i="0" u="none">
                <a:solidFill>
                  <a:schemeClr val="dk1"/>
                </a:solidFill>
                <a:latin typeface="Quattrocento Sans"/>
                <a:ea typeface="Quattrocento Sans"/>
                <a:cs typeface="Quattrocento Sans"/>
                <a:sym typeface="Quattrocento Sans"/>
              </a:rPr>
              <a:t>Voicemail: (202) 521-5265</a:t>
            </a:r>
            <a:endParaRPr/>
          </a:p>
          <a:p>
            <a:pPr marL="0" marR="0" lvl="0" indent="0" algn="ctr" rtl="0">
              <a:lnSpc>
                <a:spcPct val="100000"/>
              </a:lnSpc>
              <a:spcBef>
                <a:spcPts val="0"/>
              </a:spcBef>
              <a:spcAft>
                <a:spcPts val="0"/>
              </a:spcAft>
              <a:buClr>
                <a:schemeClr val="dk1"/>
              </a:buClr>
              <a:buSzPts val="1800"/>
              <a:buFont typeface="Arial"/>
              <a:buNone/>
            </a:pPr>
            <a:endParaRPr sz="1800" b="0" i="0" u="none">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800"/>
              <a:buFont typeface="Arial"/>
              <a:buNone/>
            </a:pPr>
            <a:r>
              <a:rPr lang="en-US" sz="1800" b="0" i="0" u="sng">
                <a:solidFill>
                  <a:schemeClr val="hlink"/>
                </a:solidFill>
                <a:latin typeface="Arial"/>
                <a:ea typeface="Arial"/>
                <a:cs typeface="Arial"/>
                <a:sym typeface="Arial"/>
                <a:hlinkClick r:id="rId3"/>
              </a:rPr>
              <a:t>info@uslaboragainstwar.org</a:t>
            </a:r>
            <a:r>
              <a:rPr lang="en-US" sz="1800" b="0" i="0" u="none">
                <a:solidFill>
                  <a:schemeClr val="dk1"/>
                </a:solidFill>
                <a:latin typeface="Quattrocento Sans"/>
                <a:ea typeface="Quattrocento Sans"/>
                <a:cs typeface="Quattrocento Sans"/>
                <a:sym typeface="Quattrocento Sans"/>
              </a:rPr>
              <a:t>               Twitter: @USLAWLeader</a:t>
            </a:r>
            <a:endParaRPr/>
          </a:p>
          <a:p>
            <a:pPr marL="0" marR="0" lvl="0" indent="0" algn="l" rtl="0">
              <a:lnSpc>
                <a:spcPct val="100000"/>
              </a:lnSpc>
              <a:spcBef>
                <a:spcPts val="600"/>
              </a:spcBef>
              <a:spcAft>
                <a:spcPts val="0"/>
              </a:spcAft>
              <a:buClr>
                <a:schemeClr val="dk1"/>
              </a:buClr>
              <a:buSzPts val="1800"/>
              <a:buFont typeface="Quattrocento Sans"/>
              <a:buNone/>
            </a:pPr>
            <a:r>
              <a:rPr lang="en-US" sz="1800" b="0" i="0" u="none">
                <a:solidFill>
                  <a:schemeClr val="dk1"/>
                </a:solidFill>
                <a:latin typeface="Quattrocento Sans"/>
                <a:ea typeface="Quattrocento Sans"/>
                <a:cs typeface="Quattrocento Sans"/>
                <a:sym typeface="Quattrocento Sans"/>
              </a:rPr>
              <a:t>Facebook: labor.against.war                www.uslaboragainstwar.org</a:t>
            </a:r>
            <a:endParaRPr/>
          </a:p>
        </p:txBody>
      </p:sp>
      <p:pic>
        <p:nvPicPr>
          <p:cNvPr id="568" name="Google Shape;568;p74"/>
          <p:cNvPicPr preferRelativeResize="0"/>
          <p:nvPr/>
        </p:nvPicPr>
        <p:blipFill rotWithShape="1">
          <a:blip r:embed="rId4">
            <a:alphaModFix/>
          </a:blip>
          <a:srcRect/>
          <a:stretch/>
        </p:blipFill>
        <p:spPr>
          <a:xfrm>
            <a:off x="4876800" y="2819400"/>
            <a:ext cx="1501775" cy="151765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598487" y="1289050"/>
            <a:ext cx="7467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2700"/>
              <a:buFont typeface="Century Schoolbook"/>
              <a:buNone/>
            </a:pPr>
            <a:br>
              <a:rPr lang="en-US" sz="2700" b="0" i="0" u="none">
                <a:solidFill>
                  <a:schemeClr val="dk2"/>
                </a:solidFill>
                <a:latin typeface="Century Schoolbook"/>
                <a:ea typeface="Century Schoolbook"/>
                <a:cs typeface="Century Schoolbook"/>
                <a:sym typeface="Century Schoolbook"/>
              </a:rPr>
            </a:br>
            <a:br>
              <a:rPr lang="en-US" sz="2700" b="0" i="0" u="none">
                <a:solidFill>
                  <a:schemeClr val="dk2"/>
                </a:solidFill>
                <a:latin typeface="Century Schoolbook"/>
                <a:ea typeface="Century Schoolbook"/>
                <a:cs typeface="Century Schoolbook"/>
                <a:sym typeface="Century Schoolbook"/>
              </a:rPr>
            </a:br>
            <a:br>
              <a:rPr lang="en-US" sz="2700" b="0" i="0" u="none">
                <a:solidFill>
                  <a:schemeClr val="dk2"/>
                </a:solidFill>
                <a:latin typeface="Century Schoolbook"/>
                <a:ea typeface="Century Schoolbook"/>
                <a:cs typeface="Century Schoolbook"/>
                <a:sym typeface="Century Schoolbook"/>
              </a:rPr>
            </a:br>
            <a:br>
              <a:rPr lang="en-US" sz="2700" b="0" i="0" u="none">
                <a:solidFill>
                  <a:schemeClr val="dk2"/>
                </a:solidFill>
                <a:latin typeface="Century Schoolbook"/>
                <a:ea typeface="Century Schoolbook"/>
                <a:cs typeface="Century Schoolbook"/>
                <a:sym typeface="Century Schoolbook"/>
              </a:rPr>
            </a:br>
            <a:br>
              <a:rPr lang="en-US" sz="2700" b="0" i="0" u="none">
                <a:solidFill>
                  <a:schemeClr val="dk2"/>
                </a:solidFill>
                <a:latin typeface="Century Schoolbook"/>
                <a:ea typeface="Century Schoolbook"/>
                <a:cs typeface="Century Schoolbook"/>
                <a:sym typeface="Century Schoolbook"/>
              </a:rPr>
            </a:br>
            <a:br>
              <a:rPr lang="en-US" sz="2700" b="0" i="0" u="none">
                <a:solidFill>
                  <a:schemeClr val="dk2"/>
                </a:solidFill>
                <a:latin typeface="Century Schoolbook"/>
                <a:ea typeface="Century Schoolbook"/>
                <a:cs typeface="Century Schoolbook"/>
                <a:sym typeface="Century Schoolbook"/>
              </a:rPr>
            </a:br>
            <a:br>
              <a:rPr lang="en-US" sz="2700" b="0" i="0" u="none">
                <a:solidFill>
                  <a:schemeClr val="dk2"/>
                </a:solidFill>
                <a:latin typeface="Century Schoolbook"/>
                <a:ea typeface="Century Schoolbook"/>
                <a:cs typeface="Century Schoolbook"/>
                <a:sym typeface="Century Schoolbook"/>
              </a:rPr>
            </a:br>
            <a:r>
              <a:rPr lang="en-US" sz="3600" b="0" i="0" u="none">
                <a:solidFill>
                  <a:schemeClr val="dk2"/>
                </a:solidFill>
                <a:latin typeface="Quattrocento Sans"/>
                <a:ea typeface="Quattrocento Sans"/>
                <a:cs typeface="Quattrocento Sans"/>
                <a:sym typeface="Quattrocento Sans"/>
              </a:rPr>
              <a:t>A MILITARIZED ECONOMY:</a:t>
            </a:r>
            <a:br>
              <a:rPr lang="en-US" sz="3600" b="0" i="0" u="none">
                <a:solidFill>
                  <a:schemeClr val="dk2"/>
                </a:solidFill>
                <a:latin typeface="Quattrocento Sans"/>
                <a:ea typeface="Quattrocento Sans"/>
                <a:cs typeface="Quattrocento Sans"/>
                <a:sym typeface="Quattrocento Sans"/>
              </a:rPr>
            </a:br>
            <a:r>
              <a:rPr lang="en-US" sz="3600" b="0" i="0" u="none">
                <a:solidFill>
                  <a:schemeClr val="dk2"/>
                </a:solidFill>
                <a:latin typeface="Quattrocento Sans"/>
                <a:ea typeface="Quattrocento Sans"/>
                <a:cs typeface="Quattrocento Sans"/>
                <a:sym typeface="Quattrocento Sans"/>
              </a:rPr>
              <a:t>    </a:t>
            </a:r>
            <a:r>
              <a:rPr lang="en-US" sz="3600" b="0" i="1" u="none">
                <a:solidFill>
                  <a:schemeClr val="dk2"/>
                </a:solidFill>
                <a:latin typeface="Quattrocento Sans"/>
                <a:ea typeface="Quattrocento Sans"/>
                <a:cs typeface="Quattrocento Sans"/>
                <a:sym typeface="Quattrocento Sans"/>
              </a:rPr>
              <a:t>PRODUCES FEWER JOBS</a:t>
            </a:r>
            <a:br>
              <a:rPr lang="en-US" sz="3600" b="0" i="0" u="none">
                <a:solidFill>
                  <a:schemeClr val="dk2"/>
                </a:solidFill>
                <a:latin typeface="Quattrocento Sans"/>
                <a:ea typeface="Quattrocento Sans"/>
                <a:cs typeface="Quattrocento Sans"/>
                <a:sym typeface="Quattrocento Sans"/>
              </a:rPr>
            </a:br>
            <a:br>
              <a:rPr lang="en-US" sz="2700" b="0" i="0" u="none">
                <a:solidFill>
                  <a:schemeClr val="dk2"/>
                </a:solidFill>
                <a:latin typeface="Century Schoolbook"/>
                <a:ea typeface="Century Schoolbook"/>
                <a:cs typeface="Century Schoolbook"/>
                <a:sym typeface="Century Schoolbook"/>
              </a:rPr>
            </a:br>
            <a:r>
              <a:rPr lang="en-US" sz="2800" b="0" i="0" u="none">
                <a:solidFill>
                  <a:schemeClr val="dk2"/>
                </a:solidFill>
                <a:latin typeface="Quattrocento Sans"/>
                <a:ea typeface="Quattrocento Sans"/>
                <a:cs typeface="Quattrocento Sans"/>
                <a:sym typeface="Quattrocento Sans"/>
              </a:rPr>
              <a:t>U.S. JOB CREATION WITH $1 BILLION</a:t>
            </a:r>
            <a:br>
              <a:rPr lang="en-US" sz="2400" b="0" i="0" u="none">
                <a:solidFill>
                  <a:schemeClr val="dk2"/>
                </a:solidFill>
                <a:latin typeface="Century Schoolbook"/>
                <a:ea typeface="Century Schoolbook"/>
                <a:cs typeface="Century Schoolbook"/>
                <a:sym typeface="Century Schoolbook"/>
              </a:rPr>
            </a:br>
            <a:endParaRPr/>
          </a:p>
        </p:txBody>
      </p:sp>
      <p:pic>
        <p:nvPicPr>
          <p:cNvPr id="243" name="Google Shape;243;p27"/>
          <p:cNvPicPr preferRelativeResize="0">
            <a:picLocks noGrp="1"/>
          </p:cNvPicPr>
          <p:nvPr>
            <p:ph type="body" idx="1"/>
          </p:nvPr>
        </p:nvPicPr>
        <p:blipFill rotWithShape="1">
          <a:blip r:embed="rId3">
            <a:alphaModFix/>
          </a:blip>
          <a:srcRect/>
          <a:stretch/>
        </p:blipFill>
        <p:spPr>
          <a:xfrm>
            <a:off x="838200" y="2286000"/>
            <a:ext cx="7467600" cy="3241675"/>
          </a:xfrm>
          <a:prstGeom prst="rect">
            <a:avLst/>
          </a:prstGeom>
          <a:noFill/>
          <a:ln>
            <a:noFill/>
          </a:ln>
        </p:spPr>
      </p:pic>
      <p:sp>
        <p:nvSpPr>
          <p:cNvPr id="244" name="Google Shape;244;p27"/>
          <p:cNvSpPr txBox="1"/>
          <p:nvPr/>
        </p:nvSpPr>
        <p:spPr>
          <a:xfrm rot="-5400000">
            <a:off x="-935831" y="3602831"/>
            <a:ext cx="26987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entury Schoolbook"/>
              <a:buNone/>
            </a:pPr>
            <a:r>
              <a:rPr lang="en-US" sz="1800" b="0" i="0" u="none">
                <a:solidFill>
                  <a:schemeClr val="dk1"/>
                </a:solidFill>
                <a:latin typeface="Century Schoolbook"/>
                <a:ea typeface="Century Schoolbook"/>
                <a:cs typeface="Century Schoolbook"/>
                <a:sym typeface="Century Schoolbook"/>
              </a:rPr>
              <a:t>Number of Jobs Created</a:t>
            </a:r>
            <a:endParaRPr/>
          </a:p>
        </p:txBody>
      </p:sp>
      <p:sp>
        <p:nvSpPr>
          <p:cNvPr id="245" name="Google Shape;245;p27"/>
          <p:cNvSpPr txBox="1"/>
          <p:nvPr/>
        </p:nvSpPr>
        <p:spPr>
          <a:xfrm>
            <a:off x="1143000" y="5562600"/>
            <a:ext cx="76200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entury Schoolbook"/>
              <a:buNone/>
            </a:pPr>
            <a:r>
              <a:rPr lang="en-US" sz="1800" b="0" i="0" u="none">
                <a:solidFill>
                  <a:schemeClr val="dk1"/>
                </a:solidFill>
                <a:latin typeface="Century Schoolbook"/>
                <a:ea typeface="Century Schoolbook"/>
                <a:cs typeface="Century Schoolbook"/>
                <a:sym typeface="Century Schoolbook"/>
              </a:rPr>
              <a:t>  </a:t>
            </a:r>
            <a:r>
              <a:rPr lang="en-US" sz="1800" b="0" i="0" u="none">
                <a:solidFill>
                  <a:schemeClr val="dk1"/>
                </a:solidFill>
                <a:latin typeface="Quattrocento Sans"/>
                <a:ea typeface="Quattrocento Sans"/>
                <a:cs typeface="Quattrocento Sans"/>
                <a:sym typeface="Quattrocento Sans"/>
              </a:rPr>
              <a:t>Education       Health Care    Clean Energy  Consumption   Military</a:t>
            </a:r>
            <a:endParaRPr/>
          </a:p>
        </p:txBody>
      </p:sp>
      <p:sp>
        <p:nvSpPr>
          <p:cNvPr id="246" name="Google Shape;246;p27"/>
          <p:cNvSpPr txBox="1"/>
          <p:nvPr/>
        </p:nvSpPr>
        <p:spPr>
          <a:xfrm>
            <a:off x="5715000" y="6400800"/>
            <a:ext cx="4191000"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Source:  Pollin &amp; Garrett-Peltier, 2009</a:t>
            </a:r>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50"/>
        <p:cNvGrpSpPr/>
        <p:nvPr/>
      </p:nvGrpSpPr>
      <p:grpSpPr>
        <a:xfrm>
          <a:off x="0" y="0"/>
          <a:ext cx="0" cy="0"/>
          <a:chOff x="0" y="0"/>
          <a:chExt cx="0" cy="0"/>
        </a:xfrm>
      </p:grpSpPr>
      <p:sp>
        <p:nvSpPr>
          <p:cNvPr id="251" name="Google Shape;251;p28"/>
          <p:cNvSpPr txBox="1">
            <a:spLocks noGrp="1"/>
          </p:cNvSpPr>
          <p:nvPr>
            <p:ph type="title"/>
          </p:nvPr>
        </p:nvSpPr>
        <p:spPr>
          <a:xfrm>
            <a:off x="381000" y="11112"/>
            <a:ext cx="8305800" cy="1752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200"/>
              <a:buFont typeface="Quattrocento Sans"/>
              <a:buNone/>
            </a:pPr>
            <a:r>
              <a:rPr lang="en-US" sz="3200" b="0" i="0" u="none">
                <a:solidFill>
                  <a:schemeClr val="dk2"/>
                </a:solidFill>
                <a:latin typeface="Quattrocento Sans"/>
                <a:ea typeface="Quattrocento Sans"/>
                <a:cs typeface="Quattrocento Sans"/>
                <a:sym typeface="Quattrocento Sans"/>
              </a:rPr>
              <a:t>A MILITARIZED ECONOMY:</a:t>
            </a:r>
            <a:br>
              <a:rPr lang="en-US" sz="3200" b="0" i="0" u="none">
                <a:solidFill>
                  <a:schemeClr val="dk2"/>
                </a:solidFill>
                <a:latin typeface="Quattrocento Sans"/>
                <a:ea typeface="Quattrocento Sans"/>
                <a:cs typeface="Quattrocento Sans"/>
                <a:sym typeface="Quattrocento Sans"/>
              </a:rPr>
            </a:br>
            <a:r>
              <a:rPr lang="en-US" sz="3200" b="0" i="1" u="none">
                <a:solidFill>
                  <a:schemeClr val="dk2"/>
                </a:solidFill>
                <a:latin typeface="Quattrocento Sans"/>
                <a:ea typeface="Quattrocento Sans"/>
                <a:cs typeface="Quattrocento Sans"/>
                <a:sym typeface="Quattrocento Sans"/>
              </a:rPr>
              <a:t>PUTS BUSINESS AT A COMPETITIVE DISADVANTAGE</a:t>
            </a:r>
            <a:br>
              <a:rPr lang="en-US" sz="3200" b="0" i="0" u="none">
                <a:solidFill>
                  <a:schemeClr val="dk2"/>
                </a:solidFill>
                <a:latin typeface="Quattrocento Sans"/>
                <a:ea typeface="Quattrocento Sans"/>
                <a:cs typeface="Quattrocento Sans"/>
                <a:sym typeface="Quattrocento Sans"/>
              </a:rPr>
            </a:br>
            <a:endParaRPr/>
          </a:p>
        </p:txBody>
      </p:sp>
      <p:pic>
        <p:nvPicPr>
          <p:cNvPr id="252" name="Google Shape;252;p28"/>
          <p:cNvPicPr preferRelativeResize="0">
            <a:picLocks noGrp="1"/>
          </p:cNvPicPr>
          <p:nvPr>
            <p:ph type="body" idx="1"/>
          </p:nvPr>
        </p:nvPicPr>
        <p:blipFill rotWithShape="1">
          <a:blip r:embed="rId3">
            <a:alphaModFix/>
          </a:blip>
          <a:srcRect/>
          <a:stretch/>
        </p:blipFill>
        <p:spPr>
          <a:xfrm>
            <a:off x="1066800" y="1600200"/>
            <a:ext cx="6350000" cy="4972050"/>
          </a:xfrm>
          <a:prstGeom prst="rect">
            <a:avLst/>
          </a:prstGeom>
          <a:noFill/>
          <a:ln>
            <a:noFill/>
          </a:ln>
        </p:spPr>
      </p:pic>
      <p:sp>
        <p:nvSpPr>
          <p:cNvPr id="253" name="Google Shape;253;p28"/>
          <p:cNvSpPr txBox="1"/>
          <p:nvPr/>
        </p:nvSpPr>
        <p:spPr>
          <a:xfrm>
            <a:off x="5562600" y="6477000"/>
            <a:ext cx="2716212"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Source: National Science Foundation</a:t>
            </a:r>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9"/>
          <p:cNvSpPr txBox="1">
            <a:spLocks noGrp="1"/>
          </p:cNvSpPr>
          <p:nvPr>
            <p:ph type="title"/>
          </p:nvPr>
        </p:nvSpPr>
        <p:spPr>
          <a:xfrm>
            <a:off x="152400" y="533400"/>
            <a:ext cx="8534400" cy="758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2900"/>
              <a:buFont typeface="Century Schoolbook"/>
              <a:buNone/>
            </a:pPr>
            <a:br>
              <a:rPr lang="en-US" sz="2900" b="0" i="0" u="none">
                <a:solidFill>
                  <a:schemeClr val="dk2"/>
                </a:solidFill>
                <a:latin typeface="Century Schoolbook"/>
                <a:ea typeface="Century Schoolbook"/>
                <a:cs typeface="Century Schoolbook"/>
                <a:sym typeface="Century Schoolbook"/>
              </a:rPr>
            </a:br>
            <a:br>
              <a:rPr lang="en-US" sz="2900" b="0" i="0" u="none">
                <a:solidFill>
                  <a:schemeClr val="dk2"/>
                </a:solidFill>
                <a:latin typeface="Century Schoolbook"/>
                <a:ea typeface="Century Schoolbook"/>
                <a:cs typeface="Century Schoolbook"/>
                <a:sym typeface="Century Schoolbook"/>
              </a:rPr>
            </a:br>
            <a:br>
              <a:rPr lang="en-US" sz="2900" b="0" i="0" u="none">
                <a:solidFill>
                  <a:schemeClr val="dk2"/>
                </a:solidFill>
                <a:latin typeface="Century Schoolbook"/>
                <a:ea typeface="Century Schoolbook"/>
                <a:cs typeface="Century Schoolbook"/>
                <a:sym typeface="Century Schoolbook"/>
              </a:rPr>
            </a:br>
            <a:br>
              <a:rPr lang="en-US" sz="2900" b="0" i="0" u="none">
                <a:solidFill>
                  <a:schemeClr val="dk2"/>
                </a:solidFill>
                <a:latin typeface="Century Schoolbook"/>
                <a:ea typeface="Century Schoolbook"/>
                <a:cs typeface="Century Schoolbook"/>
                <a:sym typeface="Century Schoolbook"/>
              </a:rPr>
            </a:br>
            <a:r>
              <a:rPr lang="en-US" sz="3200" b="0" i="0" u="none">
                <a:solidFill>
                  <a:schemeClr val="dk2"/>
                </a:solidFill>
                <a:latin typeface="Quattrocento Sans"/>
                <a:ea typeface="Quattrocento Sans"/>
                <a:cs typeface="Quattrocento Sans"/>
                <a:sym typeface="Quattrocento Sans"/>
              </a:rPr>
              <a:t>AMONG ALL COUNTRIES, WE ARE NUMBER ONE IN MILITARY SPENDING, BUT: </a:t>
            </a:r>
            <a:endParaRPr/>
          </a:p>
        </p:txBody>
      </p:sp>
      <p:sp>
        <p:nvSpPr>
          <p:cNvPr id="259" name="Google Shape;259;p29"/>
          <p:cNvSpPr txBox="1">
            <a:spLocks noGrp="1"/>
          </p:cNvSpPr>
          <p:nvPr>
            <p:ph type="body" idx="1"/>
          </p:nvPr>
        </p:nvSpPr>
        <p:spPr>
          <a:xfrm>
            <a:off x="1905000" y="1600200"/>
            <a:ext cx="6553200" cy="4873625"/>
          </a:xfrm>
          <a:prstGeom prst="rect">
            <a:avLst/>
          </a:prstGeom>
          <a:noFill/>
          <a:ln>
            <a:noFill/>
          </a:ln>
        </p:spPr>
        <p:txBody>
          <a:bodyPr spcFirstLastPara="1" wrap="square" lIns="91425" tIns="45700" rIns="91425" bIns="45700" anchor="t" anchorCtr="0">
            <a:noAutofit/>
          </a:bodyPr>
          <a:lstStyle/>
          <a:p>
            <a:pPr marL="273050" marR="0" lvl="0" indent="-166370" algn="l" rtl="0">
              <a:lnSpc>
                <a:spcPct val="100000"/>
              </a:lnSpc>
              <a:spcBef>
                <a:spcPts val="0"/>
              </a:spcBef>
              <a:spcAft>
                <a:spcPts val="0"/>
              </a:spcAft>
              <a:buClr>
                <a:schemeClr val="accent1"/>
              </a:buClr>
              <a:buSzPts val="1680"/>
              <a:buFont typeface="Noto Sans Symbols"/>
              <a:buNone/>
            </a:pPr>
            <a:endParaRPr sz="2400" b="0" i="0" u="none" strike="noStrike" cap="none">
              <a:solidFill>
                <a:schemeClr val="dk1"/>
              </a:solidFill>
              <a:latin typeface="Century Schoolbook"/>
              <a:ea typeface="Century Schoolbook"/>
              <a:cs typeface="Century Schoolbook"/>
              <a:sym typeface="Century Schoolbook"/>
            </a:endParaRPr>
          </a:p>
          <a:p>
            <a:pPr marL="273050" marR="0" lvl="0" indent="-273050" algn="l" rtl="0">
              <a:lnSpc>
                <a:spcPct val="100000"/>
              </a:lnSpc>
              <a:spcBef>
                <a:spcPts val="600"/>
              </a:spcBef>
              <a:spcAft>
                <a:spcPts val="0"/>
              </a:spcAft>
              <a:buClr>
                <a:schemeClr val="accent1"/>
              </a:buClr>
              <a:buSzPts val="1540"/>
              <a:buFont typeface="Noto Sans Symbols"/>
              <a:buChar char="🞆"/>
            </a:pPr>
            <a:r>
              <a:rPr lang="en-US" sz="2200" b="0" i="0" u="none" strike="noStrike" cap="none">
                <a:solidFill>
                  <a:schemeClr val="dk1"/>
                </a:solidFill>
                <a:latin typeface="Quattrocento Sans"/>
                <a:ea typeface="Quattrocento Sans"/>
                <a:cs typeface="Quattrocento Sans"/>
                <a:sym typeface="Quattrocento Sans"/>
              </a:rPr>
              <a:t>11</a:t>
            </a:r>
            <a:r>
              <a:rPr lang="en-US" sz="2200" b="0" i="0" u="none" strike="noStrike" cap="none" baseline="30000">
                <a:solidFill>
                  <a:schemeClr val="dk1"/>
                </a:solidFill>
                <a:latin typeface="Quattrocento Sans"/>
                <a:ea typeface="Quattrocento Sans"/>
                <a:cs typeface="Quattrocento Sans"/>
                <a:sym typeface="Quattrocento Sans"/>
              </a:rPr>
              <a:t>th</a:t>
            </a:r>
            <a:r>
              <a:rPr lang="en-US" sz="2200" b="0" i="0" u="none" strike="noStrike" cap="none">
                <a:solidFill>
                  <a:schemeClr val="dk1"/>
                </a:solidFill>
                <a:latin typeface="Quattrocento Sans"/>
                <a:ea typeface="Quattrocento Sans"/>
                <a:cs typeface="Quattrocento Sans"/>
                <a:sym typeface="Quattrocento Sans"/>
              </a:rPr>
              <a:t> : Percent of 25-34 year-olds who have graduated high school</a:t>
            </a:r>
            <a:endParaRPr/>
          </a:p>
          <a:p>
            <a:pPr marL="273050" marR="0" lvl="0" indent="-273050" algn="l" rtl="0">
              <a:lnSpc>
                <a:spcPct val="100000"/>
              </a:lnSpc>
              <a:spcBef>
                <a:spcPts val="2400"/>
              </a:spcBef>
              <a:spcAft>
                <a:spcPts val="0"/>
              </a:spcAft>
              <a:buClr>
                <a:schemeClr val="accent1"/>
              </a:buClr>
              <a:buSzPts val="1540"/>
              <a:buFont typeface="Noto Sans Symbols"/>
              <a:buChar char="🞆"/>
            </a:pPr>
            <a:r>
              <a:rPr lang="en-US" sz="2200" b="0" i="0" u="none" strike="noStrike" cap="none">
                <a:solidFill>
                  <a:schemeClr val="dk1"/>
                </a:solidFill>
                <a:latin typeface="Quattrocento Sans"/>
                <a:ea typeface="Quattrocento Sans"/>
                <a:cs typeface="Quattrocento Sans"/>
                <a:sym typeface="Quattrocento Sans"/>
              </a:rPr>
              <a:t>22</a:t>
            </a:r>
            <a:r>
              <a:rPr lang="en-US" sz="2200" b="0" i="0" u="none" strike="noStrike" cap="none" baseline="30000">
                <a:solidFill>
                  <a:schemeClr val="dk1"/>
                </a:solidFill>
                <a:latin typeface="Quattrocento Sans"/>
                <a:ea typeface="Quattrocento Sans"/>
                <a:cs typeface="Quattrocento Sans"/>
                <a:sym typeface="Quattrocento Sans"/>
              </a:rPr>
              <a:t>nd</a:t>
            </a:r>
            <a:r>
              <a:rPr lang="en-US" sz="2200" b="0" i="0" u="none" strike="noStrike" cap="none">
                <a:solidFill>
                  <a:schemeClr val="dk1"/>
                </a:solidFill>
                <a:latin typeface="Quattrocento Sans"/>
                <a:ea typeface="Quattrocento Sans"/>
                <a:cs typeface="Quattrocento Sans"/>
                <a:sym typeface="Quattrocento Sans"/>
              </a:rPr>
              <a:t>: Broadband Internet access</a:t>
            </a:r>
            <a:endParaRPr/>
          </a:p>
          <a:p>
            <a:pPr marL="273050" marR="0" lvl="0" indent="-273050" algn="l" rtl="0">
              <a:lnSpc>
                <a:spcPct val="100000"/>
              </a:lnSpc>
              <a:spcBef>
                <a:spcPts val="2400"/>
              </a:spcBef>
              <a:spcAft>
                <a:spcPts val="0"/>
              </a:spcAft>
              <a:buClr>
                <a:schemeClr val="accent1"/>
              </a:buClr>
              <a:buSzPts val="1540"/>
              <a:buFont typeface="Noto Sans Symbols"/>
              <a:buChar char="🞆"/>
            </a:pPr>
            <a:r>
              <a:rPr lang="en-US" sz="2200" b="0" i="0" u="none" strike="noStrike" cap="none">
                <a:solidFill>
                  <a:schemeClr val="dk1"/>
                </a:solidFill>
                <a:latin typeface="Quattrocento Sans"/>
                <a:ea typeface="Quattrocento Sans"/>
                <a:cs typeface="Quattrocento Sans"/>
                <a:sym typeface="Quattrocento Sans"/>
              </a:rPr>
              <a:t>24</a:t>
            </a:r>
            <a:r>
              <a:rPr lang="en-US" sz="2200" b="0" i="0" u="none" strike="noStrike" cap="none" baseline="30000">
                <a:solidFill>
                  <a:schemeClr val="dk1"/>
                </a:solidFill>
                <a:latin typeface="Quattrocento Sans"/>
                <a:ea typeface="Quattrocento Sans"/>
                <a:cs typeface="Quattrocento Sans"/>
                <a:sym typeface="Quattrocento Sans"/>
              </a:rPr>
              <a:t>th</a:t>
            </a:r>
            <a:r>
              <a:rPr lang="en-US" sz="2200" b="0" i="0" u="none" strike="noStrike" cap="none">
                <a:solidFill>
                  <a:schemeClr val="dk1"/>
                </a:solidFill>
                <a:latin typeface="Quattrocento Sans"/>
                <a:ea typeface="Quattrocento Sans"/>
                <a:cs typeface="Quattrocento Sans"/>
                <a:sym typeface="Quattrocento Sans"/>
              </a:rPr>
              <a:t>:  Life expectancy at birth</a:t>
            </a:r>
            <a:endParaRPr/>
          </a:p>
          <a:p>
            <a:pPr marL="273050" marR="0" lvl="0" indent="-273050" algn="l" rtl="0">
              <a:lnSpc>
                <a:spcPct val="100000"/>
              </a:lnSpc>
              <a:spcBef>
                <a:spcPts val="2400"/>
              </a:spcBef>
              <a:spcAft>
                <a:spcPts val="0"/>
              </a:spcAft>
              <a:buClr>
                <a:schemeClr val="accent1"/>
              </a:buClr>
              <a:buSzPts val="1540"/>
              <a:buFont typeface="Noto Sans Symbols"/>
              <a:buChar char="🞆"/>
            </a:pPr>
            <a:r>
              <a:rPr lang="en-US" sz="2200" b="0" i="0" u="none" strike="noStrike" cap="none">
                <a:solidFill>
                  <a:schemeClr val="dk1"/>
                </a:solidFill>
                <a:latin typeface="Quattrocento Sans"/>
                <a:ea typeface="Quattrocento Sans"/>
                <a:cs typeface="Quattrocento Sans"/>
                <a:sym typeface="Quattrocento Sans"/>
              </a:rPr>
              <a:t>32</a:t>
            </a:r>
            <a:r>
              <a:rPr lang="en-US" sz="2200" b="0" i="0" u="none" strike="noStrike" cap="none" baseline="30000">
                <a:solidFill>
                  <a:schemeClr val="dk1"/>
                </a:solidFill>
                <a:latin typeface="Quattrocento Sans"/>
                <a:ea typeface="Quattrocento Sans"/>
                <a:cs typeface="Quattrocento Sans"/>
                <a:sym typeface="Quattrocento Sans"/>
              </a:rPr>
              <a:t>nd</a:t>
            </a:r>
            <a:r>
              <a:rPr lang="en-US" sz="2200" b="0" i="0" u="none" strike="noStrike" cap="none">
                <a:solidFill>
                  <a:schemeClr val="dk1"/>
                </a:solidFill>
                <a:latin typeface="Quattrocento Sans"/>
                <a:ea typeface="Quattrocento Sans"/>
                <a:cs typeface="Quattrocento Sans"/>
                <a:sym typeface="Quattrocento Sans"/>
              </a:rPr>
              <a:t>:  Infant mortality rate</a:t>
            </a:r>
            <a:endParaRPr/>
          </a:p>
          <a:p>
            <a:pPr marL="273050" marR="0" lvl="0" indent="-273050" algn="l" rtl="0">
              <a:lnSpc>
                <a:spcPct val="100000"/>
              </a:lnSpc>
              <a:spcBef>
                <a:spcPts val="2400"/>
              </a:spcBef>
              <a:spcAft>
                <a:spcPts val="0"/>
              </a:spcAft>
              <a:buClr>
                <a:schemeClr val="accent1"/>
              </a:buClr>
              <a:buSzPts val="1540"/>
              <a:buFont typeface="Noto Sans Symbols"/>
              <a:buChar char="🞆"/>
            </a:pPr>
            <a:r>
              <a:rPr lang="en-US" sz="2200" b="0" i="0" u="none" strike="noStrike" cap="none">
                <a:solidFill>
                  <a:schemeClr val="dk1"/>
                </a:solidFill>
                <a:latin typeface="Quattrocento Sans"/>
                <a:ea typeface="Quattrocento Sans"/>
                <a:cs typeface="Quattrocento Sans"/>
                <a:sym typeface="Quattrocento Sans"/>
              </a:rPr>
              <a:t>48</a:t>
            </a:r>
            <a:r>
              <a:rPr lang="en-US" sz="2200" b="0" i="0" u="none" strike="noStrike" cap="none" baseline="30000">
                <a:solidFill>
                  <a:schemeClr val="dk1"/>
                </a:solidFill>
                <a:latin typeface="Quattrocento Sans"/>
                <a:ea typeface="Quattrocento Sans"/>
                <a:cs typeface="Quattrocento Sans"/>
                <a:sym typeface="Quattrocento Sans"/>
              </a:rPr>
              <a:t>th</a:t>
            </a:r>
            <a:r>
              <a:rPr lang="en-US" sz="2200" b="0" i="0" u="none" strike="noStrike" cap="none">
                <a:solidFill>
                  <a:schemeClr val="dk1"/>
                </a:solidFill>
                <a:latin typeface="Quattrocento Sans"/>
                <a:ea typeface="Quattrocento Sans"/>
                <a:cs typeface="Quattrocento Sans"/>
                <a:sym typeface="Quattrocento Sans"/>
              </a:rPr>
              <a:t>: Quality of K-12 science and math</a:t>
            </a:r>
            <a:endParaRPr/>
          </a:p>
          <a:p>
            <a:pPr marL="273050" marR="0" lvl="0" indent="-175260" algn="l" rtl="0">
              <a:spcBef>
                <a:spcPts val="2400"/>
              </a:spcBef>
              <a:spcAft>
                <a:spcPts val="0"/>
              </a:spcAft>
              <a:buClr>
                <a:schemeClr val="accent1"/>
              </a:buClr>
              <a:buSzPts val="1540"/>
              <a:buFont typeface="Noto Sans Symbols"/>
              <a:buNone/>
            </a:pPr>
            <a:endParaRPr sz="2200" b="0" i="0" u="none">
              <a:solidFill>
                <a:schemeClr val="dk1"/>
              </a:solidFill>
              <a:latin typeface="Quattrocento Sans"/>
              <a:ea typeface="Quattrocento Sans"/>
              <a:cs typeface="Quattrocento Sans"/>
              <a:sym typeface="Quattrocento Sans"/>
            </a:endParaRPr>
          </a:p>
        </p:txBody>
      </p:sp>
      <p:sp>
        <p:nvSpPr>
          <p:cNvPr id="260" name="Google Shape;260;p29"/>
          <p:cNvSpPr txBox="1"/>
          <p:nvPr/>
        </p:nvSpPr>
        <p:spPr>
          <a:xfrm>
            <a:off x="4191000" y="6400800"/>
            <a:ext cx="4143375"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Sources:  National Academies Press; UN Social Indicators</a:t>
            </a:r>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0"/>
          <p:cNvSpPr txBox="1">
            <a:spLocks noGrp="1"/>
          </p:cNvSpPr>
          <p:nvPr>
            <p:ph type="title"/>
          </p:nvPr>
        </p:nvSpPr>
        <p:spPr>
          <a:xfrm>
            <a:off x="381000" y="-3175"/>
            <a:ext cx="8001000" cy="14017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200"/>
              <a:buFont typeface="Quattrocento Sans"/>
              <a:buNone/>
            </a:pPr>
            <a:r>
              <a:rPr lang="en-US" sz="3200" b="0" i="0" u="none">
                <a:solidFill>
                  <a:schemeClr val="dk2"/>
                </a:solidFill>
                <a:latin typeface="Quattrocento Sans"/>
                <a:ea typeface="Quattrocento Sans"/>
                <a:cs typeface="Quattrocento Sans"/>
                <a:sym typeface="Quattrocento Sans"/>
              </a:rPr>
              <a:t>2013 REPORT CARD FOR U.S. INFRASTRUCTURE</a:t>
            </a:r>
            <a:br>
              <a:rPr lang="en-US" sz="3200" b="0" i="0" u="none">
                <a:solidFill>
                  <a:schemeClr val="dk2"/>
                </a:solidFill>
                <a:latin typeface="Quattrocento Sans"/>
                <a:ea typeface="Quattrocento Sans"/>
                <a:cs typeface="Quattrocento Sans"/>
                <a:sym typeface="Quattrocento Sans"/>
              </a:rPr>
            </a:br>
            <a:r>
              <a:rPr lang="en-US" sz="2400" b="0" i="0" u="none">
                <a:solidFill>
                  <a:schemeClr val="dk2"/>
                </a:solidFill>
                <a:latin typeface="Quattrocento Sans"/>
                <a:ea typeface="Quattrocento Sans"/>
                <a:cs typeface="Quattrocento Sans"/>
                <a:sym typeface="Quattrocento Sans"/>
              </a:rPr>
              <a:t>AMERICAN SOCIETY OF CIVIL ENGINEERS</a:t>
            </a:r>
            <a:endParaRPr/>
          </a:p>
        </p:txBody>
      </p:sp>
      <p:sp>
        <p:nvSpPr>
          <p:cNvPr id="266" name="Google Shape;266;p30"/>
          <p:cNvSpPr txBox="1">
            <a:spLocks noGrp="1"/>
          </p:cNvSpPr>
          <p:nvPr>
            <p:ph type="body" idx="1"/>
          </p:nvPr>
        </p:nvSpPr>
        <p:spPr>
          <a:xfrm>
            <a:off x="457200" y="1600200"/>
            <a:ext cx="3657600" cy="45720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ts val="1680"/>
              <a:buFont typeface="Noto Sans Symbols"/>
              <a:buNone/>
            </a:pPr>
            <a:endParaRPr sz="2400" b="0" i="0" u="none" strike="noStrike" cap="none">
              <a:solidFill>
                <a:schemeClr val="dk1"/>
              </a:solidFill>
              <a:latin typeface="Century Schoolbook"/>
              <a:ea typeface="Century Schoolbook"/>
              <a:cs typeface="Century Schoolbook"/>
              <a:sym typeface="Century Schoolbook"/>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strike="noStrike" cap="none">
                <a:solidFill>
                  <a:schemeClr val="dk1"/>
                </a:solidFill>
                <a:latin typeface="Quattrocento Sans"/>
                <a:ea typeface="Quattrocento Sans"/>
                <a:cs typeface="Quattrocento Sans"/>
                <a:sym typeface="Quattrocento Sans"/>
              </a:rPr>
              <a:t>Aviation		D</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strike="noStrike" cap="none">
                <a:solidFill>
                  <a:schemeClr val="dk1"/>
                </a:solidFill>
                <a:latin typeface="Quattrocento Sans"/>
                <a:ea typeface="Quattrocento Sans"/>
                <a:cs typeface="Quattrocento Sans"/>
                <a:sym typeface="Quattrocento Sans"/>
              </a:rPr>
              <a:t>Bridges		C+</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strike="noStrike" cap="none">
                <a:solidFill>
                  <a:schemeClr val="dk1"/>
                </a:solidFill>
                <a:latin typeface="Quattrocento Sans"/>
                <a:ea typeface="Quattrocento Sans"/>
                <a:cs typeface="Quattrocento Sans"/>
                <a:sym typeface="Quattrocento Sans"/>
              </a:rPr>
              <a:t>Dams			D</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strike="noStrike" cap="none">
                <a:solidFill>
                  <a:schemeClr val="dk1"/>
                </a:solidFill>
                <a:latin typeface="Quattrocento Sans"/>
                <a:ea typeface="Quattrocento Sans"/>
                <a:cs typeface="Quattrocento Sans"/>
                <a:sym typeface="Quattrocento Sans"/>
              </a:rPr>
              <a:t>Drinking water	D</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strike="noStrike" cap="none">
                <a:solidFill>
                  <a:schemeClr val="dk1"/>
                </a:solidFill>
                <a:latin typeface="Quattrocento Sans"/>
                <a:ea typeface="Quattrocento Sans"/>
                <a:cs typeface="Quattrocento Sans"/>
                <a:sym typeface="Quattrocento Sans"/>
              </a:rPr>
              <a:t>Energy		D+</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strike="noStrike" cap="none">
                <a:solidFill>
                  <a:schemeClr val="dk1"/>
                </a:solidFill>
                <a:latin typeface="Quattrocento Sans"/>
                <a:ea typeface="Quattrocento Sans"/>
                <a:cs typeface="Quattrocento Sans"/>
                <a:sym typeface="Quattrocento Sans"/>
              </a:rPr>
              <a:t>Hazardous Waste	D</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strike="noStrike" cap="none">
                <a:solidFill>
                  <a:schemeClr val="dk1"/>
                </a:solidFill>
                <a:latin typeface="Quattrocento Sans"/>
                <a:ea typeface="Quattrocento Sans"/>
                <a:cs typeface="Quattrocento Sans"/>
                <a:sym typeface="Quattrocento Sans"/>
              </a:rPr>
              <a:t>Inland waterways	D-</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strike="noStrike" cap="none">
                <a:solidFill>
                  <a:schemeClr val="dk1"/>
                </a:solidFill>
                <a:latin typeface="Quattrocento Sans"/>
                <a:ea typeface="Quattrocento Sans"/>
                <a:cs typeface="Quattrocento Sans"/>
                <a:sym typeface="Quattrocento Sans"/>
              </a:rPr>
              <a:t>Levees		D-</a:t>
            </a:r>
            <a:endParaRPr/>
          </a:p>
          <a:p>
            <a:pPr marL="273050" marR="0" lvl="0" indent="-166370" algn="l" rtl="0">
              <a:lnSpc>
                <a:spcPct val="100000"/>
              </a:lnSpc>
              <a:spcBef>
                <a:spcPts val="600"/>
              </a:spcBef>
              <a:spcAft>
                <a:spcPts val="0"/>
              </a:spcAft>
              <a:buClr>
                <a:schemeClr val="accent1"/>
              </a:buClr>
              <a:buSzPts val="1680"/>
              <a:buFont typeface="Noto Sans Symbols"/>
              <a:buNone/>
            </a:pPr>
            <a:endParaRPr sz="2400" b="0" i="0" u="none" strike="noStrike" cap="none">
              <a:solidFill>
                <a:schemeClr val="dk1"/>
              </a:solidFill>
              <a:latin typeface="Century Schoolbook"/>
              <a:ea typeface="Century Schoolbook"/>
              <a:cs typeface="Century Schoolbook"/>
              <a:sym typeface="Century Schoolbook"/>
            </a:endParaRPr>
          </a:p>
          <a:p>
            <a:pPr marL="273050" marR="0" lvl="0" indent="-166370" algn="l" rtl="0">
              <a:spcBef>
                <a:spcPts val="600"/>
              </a:spcBef>
              <a:spcAft>
                <a:spcPts val="0"/>
              </a:spcAft>
              <a:buClr>
                <a:schemeClr val="accent1"/>
              </a:buClr>
              <a:buSzPts val="1680"/>
              <a:buFont typeface="Noto Sans Symbols"/>
              <a:buNone/>
            </a:pPr>
            <a:endParaRPr sz="2400" b="0" i="0" u="none">
              <a:solidFill>
                <a:schemeClr val="dk1"/>
              </a:solidFill>
              <a:latin typeface="Century Schoolbook"/>
              <a:ea typeface="Century Schoolbook"/>
              <a:cs typeface="Century Schoolbook"/>
              <a:sym typeface="Century Schoolbook"/>
            </a:endParaRPr>
          </a:p>
        </p:txBody>
      </p:sp>
      <p:sp>
        <p:nvSpPr>
          <p:cNvPr id="267" name="Google Shape;267;p30"/>
          <p:cNvSpPr txBox="1">
            <a:spLocks noGrp="1"/>
          </p:cNvSpPr>
          <p:nvPr>
            <p:ph type="body" idx="2"/>
          </p:nvPr>
        </p:nvSpPr>
        <p:spPr>
          <a:xfrm>
            <a:off x="4270375" y="1600200"/>
            <a:ext cx="3657600" cy="45720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ts val="1680"/>
              <a:buFont typeface="Noto Sans Symbols"/>
              <a:buNone/>
            </a:pPr>
            <a:endParaRPr sz="2400" b="0" i="0" u="none">
              <a:solidFill>
                <a:schemeClr val="dk1"/>
              </a:solidFill>
              <a:latin typeface="Century Schoolbook"/>
              <a:ea typeface="Century Schoolbook"/>
              <a:cs typeface="Century Schoolbook"/>
              <a:sym typeface="Century Schoolbook"/>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Ports			C</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Public Parks &amp; </a:t>
            </a:r>
            <a:br>
              <a:rPr lang="en-US" sz="2400" b="0" i="0" u="none">
                <a:solidFill>
                  <a:schemeClr val="dk1"/>
                </a:solidFill>
                <a:latin typeface="Quattrocento Sans"/>
                <a:ea typeface="Quattrocento Sans"/>
                <a:cs typeface="Quattrocento Sans"/>
                <a:sym typeface="Quattrocento Sans"/>
              </a:rPr>
            </a:br>
            <a:r>
              <a:rPr lang="en-US" sz="2400" b="0" i="0" u="none">
                <a:solidFill>
                  <a:schemeClr val="dk1"/>
                </a:solidFill>
                <a:latin typeface="Quattrocento Sans"/>
                <a:ea typeface="Quattrocento Sans"/>
                <a:cs typeface="Quattrocento Sans"/>
                <a:sym typeface="Quattrocento Sans"/>
              </a:rPr>
              <a:t>Recreation		C-</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Rail			C</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Roads			D</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Schools		D</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Solid Waste		B-</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Transit			D</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Wastewater		D</a:t>
            </a:r>
            <a:endParaRPr/>
          </a:p>
          <a:p>
            <a:pPr marL="273050" marR="0" lvl="0" indent="-166370" algn="l" rtl="0">
              <a:lnSpc>
                <a:spcPct val="100000"/>
              </a:lnSpc>
              <a:spcBef>
                <a:spcPts val="600"/>
              </a:spcBef>
              <a:spcAft>
                <a:spcPts val="0"/>
              </a:spcAft>
              <a:buClr>
                <a:schemeClr val="accent1"/>
              </a:buClr>
              <a:buSzPts val="1680"/>
              <a:buFont typeface="Noto Sans Symbols"/>
              <a:buNone/>
            </a:pPr>
            <a:endParaRPr sz="2400" b="0" i="0" u="sng">
              <a:solidFill>
                <a:schemeClr val="dk1"/>
              </a:solidFill>
              <a:latin typeface="Century Schoolbook"/>
              <a:ea typeface="Century Schoolbook"/>
              <a:cs typeface="Century Schoolbook"/>
              <a:sym typeface="Century Schoolbook"/>
            </a:endParaRPr>
          </a:p>
          <a:p>
            <a:pPr marL="273050" marR="0" lvl="0" indent="-166370" algn="l" rtl="0">
              <a:spcBef>
                <a:spcPts val="600"/>
              </a:spcBef>
              <a:spcAft>
                <a:spcPts val="0"/>
              </a:spcAft>
              <a:buClr>
                <a:schemeClr val="accent1"/>
              </a:buClr>
              <a:buSzPts val="1680"/>
              <a:buFont typeface="Noto Sans Symbols"/>
              <a:buNone/>
            </a:pPr>
            <a:endParaRPr sz="2400" b="0" i="0" u="sng">
              <a:solidFill>
                <a:schemeClr val="dk1"/>
              </a:solidFill>
              <a:latin typeface="Century Schoolbook"/>
              <a:ea typeface="Century Schoolbook"/>
              <a:cs typeface="Century Schoolbook"/>
              <a:sym typeface="Century Schoolbook"/>
            </a:endParaRPr>
          </a:p>
        </p:txBody>
      </p:sp>
      <p:sp>
        <p:nvSpPr>
          <p:cNvPr id="268" name="Google Shape;268;p30"/>
          <p:cNvSpPr txBox="1"/>
          <p:nvPr/>
        </p:nvSpPr>
        <p:spPr>
          <a:xfrm>
            <a:off x="5334000" y="6477000"/>
            <a:ext cx="3178175"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Source: American Society of Civil Engineers</a:t>
            </a:r>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1"/>
          <p:cNvSpPr txBox="1">
            <a:spLocks noGrp="1"/>
          </p:cNvSpPr>
          <p:nvPr>
            <p:ph type="title"/>
          </p:nvPr>
        </p:nvSpPr>
        <p:spPr>
          <a:xfrm>
            <a:off x="228600" y="0"/>
            <a:ext cx="83820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ECONOMIC COSTS OF MILITARISM:</a:t>
            </a:r>
            <a:endParaRPr/>
          </a:p>
        </p:txBody>
      </p:sp>
      <p:sp>
        <p:nvSpPr>
          <p:cNvPr id="274" name="Google Shape;274;p31"/>
          <p:cNvSpPr txBox="1">
            <a:spLocks noGrp="1"/>
          </p:cNvSpPr>
          <p:nvPr>
            <p:ph type="body" idx="1"/>
          </p:nvPr>
        </p:nvSpPr>
        <p:spPr>
          <a:xfrm>
            <a:off x="914400" y="1066800"/>
            <a:ext cx="7391400" cy="5638800"/>
          </a:xfrm>
          <a:prstGeom prst="rect">
            <a:avLst/>
          </a:prstGeom>
          <a:noFill/>
          <a:ln>
            <a:noFill/>
          </a:ln>
        </p:spPr>
        <p:txBody>
          <a:bodyPr spcFirstLastPara="1" wrap="square" lIns="91425" tIns="45700" rIns="91425" bIns="45700" anchor="t" anchorCtr="0">
            <a:noAutofit/>
          </a:bodyPr>
          <a:lstStyle/>
          <a:p>
            <a:pPr marL="273050" marR="0" lvl="0" indent="-166370" algn="l" rtl="0">
              <a:lnSpc>
                <a:spcPct val="100000"/>
              </a:lnSpc>
              <a:spcBef>
                <a:spcPts val="0"/>
              </a:spcBef>
              <a:spcAft>
                <a:spcPts val="0"/>
              </a:spcAft>
              <a:buClr>
                <a:schemeClr val="accent1"/>
              </a:buClr>
              <a:buSzPts val="1680"/>
              <a:buFont typeface="Noto Sans Symbols"/>
              <a:buNone/>
            </a:pPr>
            <a:endParaRPr sz="2400" b="0" i="0" u="none">
              <a:solidFill>
                <a:schemeClr val="dk1"/>
              </a:solidFill>
              <a:latin typeface="Century Schoolbook"/>
              <a:ea typeface="Century Schoolbook"/>
              <a:cs typeface="Century Schoolbook"/>
              <a:sym typeface="Century Schoolbook"/>
            </a:endParaRPr>
          </a:p>
          <a:p>
            <a:pPr marL="273050" marR="0" lvl="0" indent="-273050" algn="l" rtl="0">
              <a:lnSpc>
                <a:spcPct val="100000"/>
              </a:lnSpc>
              <a:spcBef>
                <a:spcPts val="600"/>
              </a:spcBef>
              <a:spcAft>
                <a:spcPts val="0"/>
              </a:spcAft>
              <a:buClr>
                <a:schemeClr val="accent1"/>
              </a:buClr>
              <a:buSzPts val="1680"/>
              <a:buFont typeface="Noto Sans Symbols"/>
              <a:buChar char="🞆"/>
            </a:pPr>
            <a:r>
              <a:rPr lang="en-US" sz="2400" b="0" i="0" u="none">
                <a:solidFill>
                  <a:schemeClr val="dk1"/>
                </a:solidFill>
                <a:latin typeface="Quattrocento Sans"/>
                <a:ea typeface="Quattrocento Sans"/>
                <a:cs typeface="Quattrocento Sans"/>
                <a:sym typeface="Quattrocento Sans"/>
              </a:rPr>
              <a:t>We have less to invest in new businesses and new ways of doing things—our economy is weaker.</a:t>
            </a:r>
            <a:endParaRPr/>
          </a:p>
          <a:p>
            <a:pPr marL="273050" marR="0" lvl="0" indent="-166370" algn="l" rtl="0">
              <a:lnSpc>
                <a:spcPct val="100000"/>
              </a:lnSpc>
              <a:spcBef>
                <a:spcPts val="600"/>
              </a:spcBef>
              <a:spcAft>
                <a:spcPts val="0"/>
              </a:spcAft>
              <a:buClr>
                <a:schemeClr val="accent1"/>
              </a:buClr>
              <a:buSzPts val="1680"/>
              <a:buFont typeface="Noto Sans Symbols"/>
              <a:buNone/>
            </a:pPr>
            <a:endParaRPr sz="2400" b="0" i="0" u="none">
              <a:solidFill>
                <a:schemeClr val="dk1"/>
              </a:solidFill>
              <a:latin typeface="Quattrocento Sans"/>
              <a:ea typeface="Quattrocento Sans"/>
              <a:cs typeface="Quattrocento Sans"/>
              <a:sym typeface="Quattrocento Sans"/>
            </a:endParaRPr>
          </a:p>
          <a:p>
            <a:pPr marL="273050" marR="0" lvl="0" indent="-273050" algn="l" rtl="0">
              <a:lnSpc>
                <a:spcPct val="100000"/>
              </a:lnSpc>
              <a:spcBef>
                <a:spcPts val="600"/>
              </a:spcBef>
              <a:spcAft>
                <a:spcPts val="0"/>
              </a:spcAft>
              <a:buClr>
                <a:schemeClr val="accent1"/>
              </a:buClr>
              <a:buSzPts val="1680"/>
              <a:buFont typeface="Noto Sans Symbols"/>
              <a:buChar char="🞆"/>
            </a:pPr>
            <a:r>
              <a:rPr lang="en-US" sz="2400" b="0" i="0" u="none">
                <a:solidFill>
                  <a:schemeClr val="dk1"/>
                </a:solidFill>
                <a:latin typeface="Quattrocento Sans"/>
                <a:ea typeface="Quattrocento Sans"/>
                <a:cs typeface="Quattrocento Sans"/>
                <a:sym typeface="Quattrocento Sans"/>
              </a:rPr>
              <a:t>We have less to spend on health, education, infrastructure, art and culture.</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  </a:t>
            </a:r>
            <a:endParaRPr/>
          </a:p>
          <a:p>
            <a:pPr marL="273050" marR="0" lvl="0" indent="-273050" algn="l" rtl="0">
              <a:lnSpc>
                <a:spcPct val="100000"/>
              </a:lnSpc>
              <a:spcBef>
                <a:spcPts val="600"/>
              </a:spcBef>
              <a:spcAft>
                <a:spcPts val="0"/>
              </a:spcAft>
              <a:buClr>
                <a:schemeClr val="accent1"/>
              </a:buClr>
              <a:buSzPts val="1680"/>
              <a:buFont typeface="Noto Sans Symbols"/>
              <a:buChar char="🞆"/>
            </a:pPr>
            <a:r>
              <a:rPr lang="en-US" sz="2400" b="0" i="0" u="none">
                <a:solidFill>
                  <a:schemeClr val="dk1"/>
                </a:solidFill>
                <a:latin typeface="Quattrocento Sans"/>
                <a:ea typeface="Quattrocento Sans"/>
                <a:cs typeface="Quattrocento Sans"/>
                <a:sym typeface="Quattrocento Sans"/>
              </a:rPr>
              <a:t>We all have to work harder and longer hours, just to stay even. </a:t>
            </a:r>
            <a:endParaRPr/>
          </a:p>
          <a:p>
            <a:pPr marL="273050" marR="0" lvl="0" indent="-166370" algn="l" rtl="0">
              <a:lnSpc>
                <a:spcPct val="100000"/>
              </a:lnSpc>
              <a:spcBef>
                <a:spcPts val="600"/>
              </a:spcBef>
              <a:spcAft>
                <a:spcPts val="0"/>
              </a:spcAft>
              <a:buClr>
                <a:schemeClr val="accent1"/>
              </a:buClr>
              <a:buSzPts val="1680"/>
              <a:buFont typeface="Noto Sans Symbols"/>
              <a:buNone/>
            </a:pPr>
            <a:endParaRPr sz="2400" b="0" i="0" u="none">
              <a:solidFill>
                <a:schemeClr val="dk1"/>
              </a:solidFill>
              <a:latin typeface="Quattrocento Sans"/>
              <a:ea typeface="Quattrocento Sans"/>
              <a:cs typeface="Quattrocento Sans"/>
              <a:sym typeface="Quattrocento Sans"/>
            </a:endParaRPr>
          </a:p>
          <a:p>
            <a:pPr marL="273050" marR="0" lvl="0" indent="-273050" algn="l" rtl="0">
              <a:lnSpc>
                <a:spcPct val="100000"/>
              </a:lnSpc>
              <a:spcBef>
                <a:spcPts val="600"/>
              </a:spcBef>
              <a:spcAft>
                <a:spcPts val="0"/>
              </a:spcAft>
              <a:buClr>
                <a:schemeClr val="accent1"/>
              </a:buClr>
              <a:buSzPts val="1680"/>
              <a:buFont typeface="Noto Sans Symbols"/>
              <a:buChar char="🞆"/>
            </a:pPr>
            <a:r>
              <a:rPr lang="en-US" sz="2400" b="0" i="0" u="none">
                <a:solidFill>
                  <a:schemeClr val="dk1"/>
                </a:solidFill>
                <a:latin typeface="Quattrocento Sans"/>
                <a:ea typeface="Quattrocento Sans"/>
                <a:cs typeface="Quattrocento Sans"/>
                <a:sym typeface="Quattrocento Sans"/>
              </a:rPr>
              <a:t>We endanger the climate and the ability of human beings to live on earth.</a:t>
            </a:r>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a:solidFill>
                  <a:schemeClr val="dk1"/>
                </a:solidFill>
                <a:latin typeface="Century Schoolbook"/>
                <a:ea typeface="Century Schoolbook"/>
                <a:cs typeface="Century Schoolbook"/>
                <a:sym typeface="Century Schoolbook"/>
              </a:rPr>
              <a:t> </a:t>
            </a:r>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2"/>
          <p:cNvSpPr txBox="1">
            <a:spLocks noGrp="1"/>
          </p:cNvSpPr>
          <p:nvPr>
            <p:ph type="title"/>
          </p:nvPr>
        </p:nvSpPr>
        <p:spPr>
          <a:xfrm>
            <a:off x="228600" y="0"/>
            <a:ext cx="8382000" cy="762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ENVIROMENTAL COSTS OF MILITARISM:</a:t>
            </a:r>
            <a:endParaRPr/>
          </a:p>
        </p:txBody>
      </p:sp>
      <p:sp>
        <p:nvSpPr>
          <p:cNvPr id="280" name="Google Shape;280;p32"/>
          <p:cNvSpPr txBox="1">
            <a:spLocks noGrp="1"/>
          </p:cNvSpPr>
          <p:nvPr>
            <p:ph type="body" idx="1"/>
          </p:nvPr>
        </p:nvSpPr>
        <p:spPr>
          <a:xfrm>
            <a:off x="533400" y="762000"/>
            <a:ext cx="7467600" cy="5715000"/>
          </a:xfrm>
          <a:prstGeom prst="rect">
            <a:avLst/>
          </a:prstGeom>
          <a:noFill/>
          <a:ln>
            <a:noFill/>
          </a:ln>
        </p:spPr>
        <p:txBody>
          <a:bodyPr spcFirstLastPara="1" wrap="square" lIns="91425" tIns="45700" rIns="91425" bIns="45700" anchor="t" anchorCtr="0">
            <a:noAutofit/>
          </a:bodyPr>
          <a:lstStyle/>
          <a:p>
            <a:pPr marL="2057400" marR="0" lvl="0" indent="-342900" algn="l" rtl="0">
              <a:lnSpc>
                <a:spcPct val="100000"/>
              </a:lnSpc>
              <a:spcBef>
                <a:spcPts val="0"/>
              </a:spcBef>
              <a:spcAft>
                <a:spcPts val="0"/>
              </a:spcAft>
              <a:buClr>
                <a:schemeClr val="accent1"/>
              </a:buClr>
              <a:buSzPts val="1960"/>
              <a:buFont typeface="Noto Sans Symbols"/>
              <a:buChar char="🞆"/>
            </a:pPr>
            <a:r>
              <a:rPr lang="en-US" sz="2800" b="0" i="0" u="none">
                <a:solidFill>
                  <a:schemeClr val="dk1"/>
                </a:solidFill>
                <a:latin typeface="Quattrocento Sans"/>
                <a:ea typeface="Quattrocento Sans"/>
                <a:cs typeface="Quattrocento Sans"/>
                <a:sym typeface="Quattrocento Sans"/>
              </a:rPr>
              <a:t>War is a dirty business</a:t>
            </a:r>
            <a:endParaRPr/>
          </a:p>
          <a:p>
            <a:pPr marL="2057400" marR="0" lvl="0" indent="-218439" algn="l" rtl="0">
              <a:lnSpc>
                <a:spcPct val="100000"/>
              </a:lnSpc>
              <a:spcBef>
                <a:spcPts val="1800"/>
              </a:spcBef>
              <a:spcAft>
                <a:spcPts val="0"/>
              </a:spcAft>
              <a:buClr>
                <a:schemeClr val="accent1"/>
              </a:buClr>
              <a:buSzPts val="1960"/>
              <a:buFont typeface="Noto Sans Symbols"/>
              <a:buNone/>
            </a:pPr>
            <a:endParaRPr sz="2800" b="0" i="0" u="none">
              <a:solidFill>
                <a:schemeClr val="dk1"/>
              </a:solidFill>
              <a:latin typeface="Quattrocento Sans"/>
              <a:ea typeface="Quattrocento Sans"/>
              <a:cs typeface="Quattrocento Sans"/>
              <a:sym typeface="Quattrocento Sans"/>
            </a:endParaRPr>
          </a:p>
          <a:p>
            <a:pPr marL="2057400" marR="0" lvl="0" indent="-218439" algn="l" rtl="0">
              <a:lnSpc>
                <a:spcPct val="100000"/>
              </a:lnSpc>
              <a:spcBef>
                <a:spcPts val="1800"/>
              </a:spcBef>
              <a:spcAft>
                <a:spcPts val="0"/>
              </a:spcAft>
              <a:buClr>
                <a:schemeClr val="accent1"/>
              </a:buClr>
              <a:buSzPts val="1960"/>
              <a:buFont typeface="Noto Sans Symbols"/>
              <a:buNone/>
            </a:pPr>
            <a:endParaRPr sz="2800" b="0" i="0" u="none">
              <a:solidFill>
                <a:schemeClr val="dk1"/>
              </a:solidFill>
              <a:latin typeface="Quattrocento Sans"/>
              <a:ea typeface="Quattrocento Sans"/>
              <a:cs typeface="Quattrocento Sans"/>
              <a:sym typeface="Quattrocento Sans"/>
            </a:endParaRPr>
          </a:p>
          <a:p>
            <a:pPr marL="2057400" marR="0" lvl="0" indent="-218439" algn="l" rtl="0">
              <a:lnSpc>
                <a:spcPct val="100000"/>
              </a:lnSpc>
              <a:spcBef>
                <a:spcPts val="1800"/>
              </a:spcBef>
              <a:spcAft>
                <a:spcPts val="0"/>
              </a:spcAft>
              <a:buClr>
                <a:schemeClr val="accent1"/>
              </a:buClr>
              <a:buSzPts val="1960"/>
              <a:buFont typeface="Noto Sans Symbols"/>
              <a:buNone/>
            </a:pPr>
            <a:endParaRPr sz="2800" b="0" i="0" u="none">
              <a:solidFill>
                <a:schemeClr val="dk1"/>
              </a:solidFill>
              <a:latin typeface="Quattrocento Sans"/>
              <a:ea typeface="Quattrocento Sans"/>
              <a:cs typeface="Quattrocento Sans"/>
              <a:sym typeface="Quattrocento Sans"/>
            </a:endParaRPr>
          </a:p>
          <a:p>
            <a:pPr marL="2057400" marR="0" lvl="0" indent="-218439" algn="l" rtl="0">
              <a:lnSpc>
                <a:spcPct val="100000"/>
              </a:lnSpc>
              <a:spcBef>
                <a:spcPts val="1800"/>
              </a:spcBef>
              <a:spcAft>
                <a:spcPts val="0"/>
              </a:spcAft>
              <a:buClr>
                <a:schemeClr val="accent1"/>
              </a:buClr>
              <a:buSzPts val="1960"/>
              <a:buFont typeface="Noto Sans Symbols"/>
              <a:buNone/>
            </a:pPr>
            <a:endParaRPr sz="2800" b="0" i="0" u="none">
              <a:solidFill>
                <a:schemeClr val="dk1"/>
              </a:solidFill>
              <a:latin typeface="Quattrocento Sans"/>
              <a:ea typeface="Quattrocento Sans"/>
              <a:cs typeface="Quattrocento Sans"/>
              <a:sym typeface="Quattrocento Sans"/>
            </a:endParaRPr>
          </a:p>
          <a:p>
            <a:pPr marL="2057400" marR="0" lvl="0" indent="-218439" algn="l" rtl="0">
              <a:lnSpc>
                <a:spcPct val="100000"/>
              </a:lnSpc>
              <a:spcBef>
                <a:spcPts val="1800"/>
              </a:spcBef>
              <a:spcAft>
                <a:spcPts val="0"/>
              </a:spcAft>
              <a:buClr>
                <a:schemeClr val="accent1"/>
              </a:buClr>
              <a:buSzPts val="1960"/>
              <a:buFont typeface="Noto Sans Symbols"/>
              <a:buNone/>
            </a:pPr>
            <a:endParaRPr sz="2800" b="0" i="0" u="none">
              <a:solidFill>
                <a:schemeClr val="dk1"/>
              </a:solidFill>
              <a:latin typeface="Quattrocento Sans"/>
              <a:ea typeface="Quattrocento Sans"/>
              <a:cs typeface="Quattrocento Sans"/>
              <a:sym typeface="Quattrocento Sans"/>
            </a:endParaRPr>
          </a:p>
          <a:p>
            <a:pPr marL="2057400" marR="0" lvl="0" indent="-218439" algn="l" rtl="0">
              <a:lnSpc>
                <a:spcPct val="100000"/>
              </a:lnSpc>
              <a:spcBef>
                <a:spcPts val="1800"/>
              </a:spcBef>
              <a:spcAft>
                <a:spcPts val="0"/>
              </a:spcAft>
              <a:buClr>
                <a:schemeClr val="accent1"/>
              </a:buClr>
              <a:buSzPts val="1960"/>
              <a:buFont typeface="Noto Sans Symbols"/>
              <a:buNone/>
            </a:pPr>
            <a:endParaRPr sz="2800" b="0" i="0" u="none">
              <a:solidFill>
                <a:schemeClr val="dk1"/>
              </a:solidFill>
              <a:latin typeface="Quattrocento Sans"/>
              <a:ea typeface="Quattrocento Sans"/>
              <a:cs typeface="Quattrocento Sans"/>
              <a:sym typeface="Quattrocento Sans"/>
            </a:endParaRPr>
          </a:p>
          <a:p>
            <a:pPr marL="2057400" marR="0" lvl="0" indent="-342900" algn="l" rtl="0">
              <a:lnSpc>
                <a:spcPct val="100000"/>
              </a:lnSpc>
              <a:spcBef>
                <a:spcPts val="1800"/>
              </a:spcBef>
              <a:spcAft>
                <a:spcPts val="0"/>
              </a:spcAft>
              <a:buClr>
                <a:schemeClr val="accent1"/>
              </a:buClr>
              <a:buSzPts val="1960"/>
              <a:buFont typeface="Noto Sans Symbols"/>
              <a:buChar char="🞆"/>
            </a:pPr>
            <a:r>
              <a:rPr lang="en-US" sz="2800" b="0" i="0" u="none">
                <a:solidFill>
                  <a:schemeClr val="dk1"/>
                </a:solidFill>
                <a:latin typeface="Quattrocento Sans"/>
                <a:ea typeface="Quattrocento Sans"/>
                <a:cs typeface="Quattrocento Sans"/>
                <a:sym typeface="Quattrocento Sans"/>
              </a:rPr>
              <a:t>The US military is the largest consumer of fossil fuels and biggest emitter of CO2 pollutants on the planet.</a:t>
            </a:r>
            <a:endParaRPr/>
          </a:p>
        </p:txBody>
      </p:sp>
      <p:pic>
        <p:nvPicPr>
          <p:cNvPr id="281" name="Google Shape;281;p32"/>
          <p:cNvPicPr preferRelativeResize="0"/>
          <p:nvPr/>
        </p:nvPicPr>
        <p:blipFill rotWithShape="1">
          <a:blip r:embed="rId3">
            <a:alphaModFix/>
          </a:blip>
          <a:srcRect/>
          <a:stretch/>
        </p:blipFill>
        <p:spPr>
          <a:xfrm>
            <a:off x="304800" y="1241425"/>
            <a:ext cx="3478212" cy="2590800"/>
          </a:xfrm>
          <a:prstGeom prst="rect">
            <a:avLst/>
          </a:prstGeom>
          <a:noFill/>
          <a:ln>
            <a:noFill/>
          </a:ln>
        </p:spPr>
      </p:pic>
      <p:pic>
        <p:nvPicPr>
          <p:cNvPr id="282" name="Google Shape;282;p32"/>
          <p:cNvPicPr preferRelativeResize="0"/>
          <p:nvPr/>
        </p:nvPicPr>
        <p:blipFill rotWithShape="1">
          <a:blip r:embed="rId4">
            <a:alphaModFix/>
          </a:blip>
          <a:srcRect/>
          <a:stretch/>
        </p:blipFill>
        <p:spPr>
          <a:xfrm>
            <a:off x="6553200" y="1241425"/>
            <a:ext cx="2133600" cy="3200400"/>
          </a:xfrm>
          <a:prstGeom prst="rect">
            <a:avLst/>
          </a:prstGeom>
          <a:noFill/>
          <a:ln>
            <a:noFill/>
          </a:ln>
        </p:spPr>
      </p:pic>
      <p:pic>
        <p:nvPicPr>
          <p:cNvPr id="283" name="Google Shape;283;p32"/>
          <p:cNvPicPr preferRelativeResize="0"/>
          <p:nvPr/>
        </p:nvPicPr>
        <p:blipFill rotWithShape="1">
          <a:blip r:embed="rId5">
            <a:alphaModFix/>
          </a:blip>
          <a:srcRect/>
          <a:stretch/>
        </p:blipFill>
        <p:spPr>
          <a:xfrm>
            <a:off x="2765425" y="1257300"/>
            <a:ext cx="3863975" cy="2574925"/>
          </a:xfrm>
          <a:prstGeom prst="rect">
            <a:avLst/>
          </a:prstGeom>
          <a:noFill/>
          <a:ln>
            <a:noFill/>
          </a:ln>
        </p:spPr>
      </p:pic>
      <p:pic>
        <p:nvPicPr>
          <p:cNvPr id="284" name="Google Shape;284;p32"/>
          <p:cNvPicPr preferRelativeResize="0"/>
          <p:nvPr/>
        </p:nvPicPr>
        <p:blipFill rotWithShape="1">
          <a:blip r:embed="rId6">
            <a:alphaModFix/>
          </a:blip>
          <a:srcRect/>
          <a:stretch/>
        </p:blipFill>
        <p:spPr>
          <a:xfrm>
            <a:off x="307975" y="3413125"/>
            <a:ext cx="2125662" cy="1909762"/>
          </a:xfrm>
          <a:prstGeom prst="rect">
            <a:avLst/>
          </a:prstGeom>
          <a:noFill/>
          <a:ln>
            <a:noFill/>
          </a:ln>
        </p:spPr>
      </p:pic>
      <p:pic>
        <p:nvPicPr>
          <p:cNvPr id="285" name="Google Shape;285;p32"/>
          <p:cNvPicPr preferRelativeResize="0"/>
          <p:nvPr/>
        </p:nvPicPr>
        <p:blipFill rotWithShape="1">
          <a:blip r:embed="rId7">
            <a:alphaModFix/>
          </a:blip>
          <a:srcRect/>
          <a:stretch/>
        </p:blipFill>
        <p:spPr>
          <a:xfrm>
            <a:off x="5603875" y="3587750"/>
            <a:ext cx="3082925" cy="1735137"/>
          </a:xfrm>
          <a:prstGeom prst="rect">
            <a:avLst/>
          </a:prstGeom>
          <a:noFill/>
          <a:ln>
            <a:noFill/>
          </a:ln>
        </p:spPr>
      </p:pic>
      <p:pic>
        <p:nvPicPr>
          <p:cNvPr id="286" name="Google Shape;286;p32"/>
          <p:cNvPicPr preferRelativeResize="0"/>
          <p:nvPr/>
        </p:nvPicPr>
        <p:blipFill rotWithShape="1">
          <a:blip r:embed="rId8">
            <a:alphaModFix/>
          </a:blip>
          <a:srcRect/>
          <a:stretch/>
        </p:blipFill>
        <p:spPr>
          <a:xfrm>
            <a:off x="2163762" y="3832225"/>
            <a:ext cx="3832225" cy="1490662"/>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3"/>
          <p:cNvSpPr txBox="1">
            <a:spLocks noGrp="1"/>
          </p:cNvSpPr>
          <p:nvPr>
            <p:ph type="title"/>
          </p:nvPr>
        </p:nvSpPr>
        <p:spPr>
          <a:xfrm>
            <a:off x="2438400" y="3886200"/>
            <a:ext cx="6172200" cy="20542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3600"/>
              <a:buFont typeface="Quattrocento Sans"/>
              <a:buNone/>
            </a:pPr>
            <a:r>
              <a:rPr lang="en-US" sz="3600" b="1" i="0" u="none">
                <a:solidFill>
                  <a:schemeClr val="lt2"/>
                </a:solidFill>
                <a:latin typeface="Quattrocento Sans"/>
                <a:ea typeface="Quattrocento Sans"/>
                <a:cs typeface="Quattrocento Sans"/>
                <a:sym typeface="Quattrocento Sans"/>
              </a:rPr>
              <a:t>IS THE U.S. ECONOMY MILITARIZED? </a:t>
            </a:r>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34"/>
          <p:cNvPicPr preferRelativeResize="0"/>
          <p:nvPr/>
        </p:nvPicPr>
        <p:blipFill rotWithShape="1">
          <a:blip r:embed="rId3">
            <a:alphaModFix/>
          </a:blip>
          <a:srcRect/>
          <a:stretch/>
        </p:blipFill>
        <p:spPr>
          <a:xfrm>
            <a:off x="762000" y="457200"/>
            <a:ext cx="7329487" cy="5457825"/>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00"/>
        <p:cNvGrpSpPr/>
        <p:nvPr/>
      </p:nvGrpSpPr>
      <p:grpSpPr>
        <a:xfrm>
          <a:off x="0" y="0"/>
          <a:ext cx="0" cy="0"/>
          <a:chOff x="0" y="0"/>
          <a:chExt cx="0" cy="0"/>
        </a:xfrm>
      </p:grpSpPr>
      <p:sp>
        <p:nvSpPr>
          <p:cNvPr id="301" name="Google Shape;301;p35"/>
          <p:cNvSpPr txBox="1">
            <a:spLocks noGrp="1"/>
          </p:cNvSpPr>
          <p:nvPr>
            <p:ph type="title"/>
          </p:nvPr>
        </p:nvSpPr>
        <p:spPr>
          <a:xfrm>
            <a:off x="457200" y="274637"/>
            <a:ext cx="8001000" cy="7921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WHERE YOUR 2014 INCOME TAXES WENT</a:t>
            </a:r>
            <a:endParaRPr/>
          </a:p>
        </p:txBody>
      </p:sp>
      <p:sp>
        <p:nvSpPr>
          <p:cNvPr id="302" name="Google Shape;302;p35"/>
          <p:cNvSpPr txBox="1"/>
          <p:nvPr/>
        </p:nvSpPr>
        <p:spPr>
          <a:xfrm>
            <a:off x="5867400" y="6400800"/>
            <a:ext cx="2246312"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Source: New Priorities Project</a:t>
            </a:r>
            <a:endParaRPr/>
          </a:p>
        </p:txBody>
      </p:sp>
      <p:pic>
        <p:nvPicPr>
          <p:cNvPr id="303" name="Google Shape;303;p35"/>
          <p:cNvPicPr preferRelativeResize="0">
            <a:picLocks noGrp="1"/>
          </p:cNvPicPr>
          <p:nvPr>
            <p:ph type="body" idx="1"/>
          </p:nvPr>
        </p:nvPicPr>
        <p:blipFill rotWithShape="1">
          <a:blip r:embed="rId3">
            <a:alphaModFix/>
          </a:blip>
          <a:srcRect/>
          <a:stretch/>
        </p:blipFill>
        <p:spPr>
          <a:xfrm>
            <a:off x="990600" y="1066800"/>
            <a:ext cx="6950075" cy="5181600"/>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07"/>
        <p:cNvGrpSpPr/>
        <p:nvPr/>
      </p:nvGrpSpPr>
      <p:grpSpPr>
        <a:xfrm>
          <a:off x="0" y="0"/>
          <a:ext cx="0" cy="0"/>
          <a:chOff x="0" y="0"/>
          <a:chExt cx="0" cy="0"/>
        </a:xfrm>
      </p:grpSpPr>
      <p:sp>
        <p:nvSpPr>
          <p:cNvPr id="308" name="Google Shape;308;p36"/>
          <p:cNvSpPr txBox="1">
            <a:spLocks noGrp="1"/>
          </p:cNvSpPr>
          <p:nvPr>
            <p:ph type="title"/>
          </p:nvPr>
        </p:nvSpPr>
        <p:spPr>
          <a:xfrm>
            <a:off x="457200" y="274637"/>
            <a:ext cx="8001000" cy="8683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MILITARY EXPENDITURES PER CAPITA</a:t>
            </a:r>
            <a:endParaRPr/>
          </a:p>
        </p:txBody>
      </p:sp>
      <p:pic>
        <p:nvPicPr>
          <p:cNvPr id="309" name="Google Shape;309;p36" descr="Defense Expenditure Chartrev.png"/>
          <p:cNvPicPr preferRelativeResize="0">
            <a:picLocks noGrp="1"/>
          </p:cNvPicPr>
          <p:nvPr>
            <p:ph type="body" idx="1"/>
          </p:nvPr>
        </p:nvPicPr>
        <p:blipFill rotWithShape="1">
          <a:blip r:embed="rId3">
            <a:alphaModFix/>
          </a:blip>
          <a:srcRect/>
          <a:stretch/>
        </p:blipFill>
        <p:spPr>
          <a:xfrm>
            <a:off x="457200" y="1774825"/>
            <a:ext cx="7467600" cy="4524375"/>
          </a:xfrm>
          <a:prstGeom prst="rect">
            <a:avLst/>
          </a:prstGeom>
          <a:noFill/>
          <a:ln>
            <a:noFill/>
          </a:ln>
        </p:spPr>
      </p:pic>
      <p:sp>
        <p:nvSpPr>
          <p:cNvPr id="310" name="Google Shape;310;p36"/>
          <p:cNvSpPr txBox="1"/>
          <p:nvPr/>
        </p:nvSpPr>
        <p:spPr>
          <a:xfrm>
            <a:off x="6400800" y="6400800"/>
            <a:ext cx="2232025"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Source:  Friedman and Preble</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9"/>
          <p:cNvSpPr txBox="1">
            <a:spLocks noGrp="1"/>
          </p:cNvSpPr>
          <p:nvPr>
            <p:ph type="ctrTitle"/>
          </p:nvPr>
        </p:nvSpPr>
        <p:spPr>
          <a:xfrm>
            <a:off x="2286000" y="3124200"/>
            <a:ext cx="6172200" cy="18938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Quattrocento Sans"/>
              <a:buNone/>
            </a:pPr>
            <a:r>
              <a:rPr lang="en-US" sz="4000" b="1" i="0" u="none">
                <a:solidFill>
                  <a:schemeClr val="dk2"/>
                </a:solidFill>
                <a:latin typeface="Quattrocento Sans"/>
                <a:ea typeface="Quattrocento Sans"/>
                <a:cs typeface="Quattrocento Sans"/>
                <a:sym typeface="Quattrocento Sans"/>
              </a:rPr>
              <a:t>ECONOMIC CONVERSION</a:t>
            </a:r>
            <a:endParaRPr/>
          </a:p>
        </p:txBody>
      </p:sp>
      <p:sp>
        <p:nvSpPr>
          <p:cNvPr id="189" name="Google Shape;189;p19"/>
          <p:cNvSpPr txBox="1">
            <a:spLocks noGrp="1"/>
          </p:cNvSpPr>
          <p:nvPr>
            <p:ph type="subTitle" idx="1"/>
          </p:nvPr>
        </p:nvSpPr>
        <p:spPr>
          <a:xfrm>
            <a:off x="2133600" y="5105400"/>
            <a:ext cx="6858000" cy="137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60"/>
              <a:buNone/>
            </a:pPr>
            <a:r>
              <a:rPr lang="en-US" sz="2800" b="1" i="0" u="none">
                <a:solidFill>
                  <a:schemeClr val="dk2"/>
                </a:solidFill>
                <a:latin typeface="Quattrocento Sans"/>
                <a:ea typeface="Quattrocento Sans"/>
                <a:cs typeface="Quattrocento Sans"/>
                <a:sym typeface="Quattrocento Sans"/>
              </a:rPr>
              <a:t>Taking Steps Towards a New Sustainable, Demilitarized and Just Economy</a:t>
            </a:r>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7"/>
          <p:cNvPicPr preferRelativeResize="0"/>
          <p:nvPr/>
        </p:nvPicPr>
        <p:blipFill rotWithShape="1">
          <a:blip r:embed="rId3">
            <a:alphaModFix/>
          </a:blip>
          <a:srcRect/>
          <a:stretch/>
        </p:blipFill>
        <p:spPr>
          <a:xfrm>
            <a:off x="304800" y="228600"/>
            <a:ext cx="7945437" cy="5311775"/>
          </a:xfrm>
          <a:prstGeom prst="rect">
            <a:avLst/>
          </a:prstGeom>
          <a:noFill/>
          <a:ln>
            <a:noFill/>
          </a:ln>
        </p:spPr>
      </p:pic>
      <p:sp>
        <p:nvSpPr>
          <p:cNvPr id="316" name="Google Shape;316;p37"/>
          <p:cNvSpPr txBox="1"/>
          <p:nvPr/>
        </p:nvSpPr>
        <p:spPr>
          <a:xfrm>
            <a:off x="5867400" y="6427787"/>
            <a:ext cx="2566987"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Source:  National Priorities Project</a:t>
            </a:r>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20"/>
        <p:cNvGrpSpPr/>
        <p:nvPr/>
      </p:nvGrpSpPr>
      <p:grpSpPr>
        <a:xfrm>
          <a:off x="0" y="0"/>
          <a:ext cx="0" cy="0"/>
          <a:chOff x="0" y="0"/>
          <a:chExt cx="0" cy="0"/>
        </a:xfrm>
      </p:grpSpPr>
      <p:pic>
        <p:nvPicPr>
          <p:cNvPr id="321" name="Google Shape;321;p38"/>
          <p:cNvPicPr preferRelativeResize="0"/>
          <p:nvPr/>
        </p:nvPicPr>
        <p:blipFill rotWithShape="1">
          <a:blip r:embed="rId3">
            <a:alphaModFix/>
          </a:blip>
          <a:srcRect/>
          <a:stretch/>
        </p:blipFill>
        <p:spPr>
          <a:xfrm>
            <a:off x="252412" y="304800"/>
            <a:ext cx="7900987" cy="5715000"/>
          </a:xfrm>
          <a:prstGeom prst="rect">
            <a:avLst/>
          </a:prstGeom>
          <a:noFill/>
          <a:ln>
            <a:noFill/>
          </a:ln>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325"/>
        <p:cNvGrpSpPr/>
        <p:nvPr/>
      </p:nvGrpSpPr>
      <p:grpSpPr>
        <a:xfrm>
          <a:off x="0" y="0"/>
          <a:ext cx="0" cy="0"/>
          <a:chOff x="0" y="0"/>
          <a:chExt cx="0" cy="0"/>
        </a:xfrm>
      </p:grpSpPr>
      <p:pic>
        <p:nvPicPr>
          <p:cNvPr id="326" name="Google Shape;326;p39" descr="http://nationalpriorities.org/media/uploads/publications/talking-about-military-spending/chart_2.jpg"/>
          <p:cNvPicPr preferRelativeResize="0"/>
          <p:nvPr/>
        </p:nvPicPr>
        <p:blipFill rotWithShape="1">
          <a:blip r:embed="rId3">
            <a:alphaModFix/>
          </a:blip>
          <a:srcRect/>
          <a:stretch/>
        </p:blipFill>
        <p:spPr>
          <a:xfrm>
            <a:off x="457200" y="155575"/>
            <a:ext cx="7696200" cy="6092825"/>
          </a:xfrm>
          <a:prstGeom prst="rect">
            <a:avLst/>
          </a:prstGeom>
          <a:noFill/>
          <a:ln>
            <a:noFill/>
          </a:ln>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0"/>
          <p:cNvSpPr txBox="1">
            <a:spLocks noGrp="1"/>
          </p:cNvSpPr>
          <p:nvPr>
            <p:ph type="title"/>
          </p:nvPr>
        </p:nvSpPr>
        <p:spPr>
          <a:xfrm>
            <a:off x="228600" y="304800"/>
            <a:ext cx="8534400" cy="758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2800"/>
              <a:buFont typeface="Quattrocento Sans"/>
              <a:buNone/>
            </a:pPr>
            <a:r>
              <a:rPr lang="en-US" sz="2800" b="0" i="0" u="none">
                <a:solidFill>
                  <a:schemeClr val="dk2"/>
                </a:solidFill>
                <a:latin typeface="Quattrocento Sans"/>
                <a:ea typeface="Quattrocento Sans"/>
                <a:cs typeface="Quattrocento Sans"/>
                <a:sym typeface="Quattrocento Sans"/>
              </a:rPr>
              <a:t>U.S. MILITARY SPENDING VS. OTHER COUNTRIES, </a:t>
            </a:r>
            <a:br>
              <a:rPr lang="en-US" sz="2800" b="0" i="0" u="none">
                <a:solidFill>
                  <a:schemeClr val="dk2"/>
                </a:solidFill>
                <a:latin typeface="Quattrocento Sans"/>
                <a:ea typeface="Quattrocento Sans"/>
                <a:cs typeface="Quattrocento Sans"/>
                <a:sym typeface="Quattrocento Sans"/>
              </a:rPr>
            </a:br>
            <a:r>
              <a:rPr lang="en-US" sz="2800" b="0" i="0" u="none">
                <a:solidFill>
                  <a:schemeClr val="dk2"/>
                </a:solidFill>
                <a:latin typeface="Quattrocento Sans"/>
                <a:ea typeface="Quattrocento Sans"/>
                <a:cs typeface="Quattrocento Sans"/>
                <a:sym typeface="Quattrocento Sans"/>
              </a:rPr>
              <a:t>IN RANK ORDER, FY 2014</a:t>
            </a:r>
            <a:endParaRPr/>
          </a:p>
        </p:txBody>
      </p:sp>
      <p:sp>
        <p:nvSpPr>
          <p:cNvPr id="333" name="Google Shape;333;p40"/>
          <p:cNvSpPr txBox="1"/>
          <p:nvPr/>
        </p:nvSpPr>
        <p:spPr>
          <a:xfrm>
            <a:off x="6172200" y="6388100"/>
            <a:ext cx="2260600"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Source: Computed from SIPRI</a:t>
            </a:r>
            <a:endParaRPr/>
          </a:p>
        </p:txBody>
      </p:sp>
      <p:pic>
        <p:nvPicPr>
          <p:cNvPr id="334" name="Google Shape;334;p40"/>
          <p:cNvPicPr preferRelativeResize="0"/>
          <p:nvPr/>
        </p:nvPicPr>
        <p:blipFill rotWithShape="1">
          <a:blip r:embed="rId3">
            <a:alphaModFix/>
          </a:blip>
          <a:srcRect/>
          <a:stretch/>
        </p:blipFill>
        <p:spPr>
          <a:xfrm>
            <a:off x="1447800" y="1477962"/>
            <a:ext cx="6096000" cy="3946525"/>
          </a:xfrm>
          <a:prstGeom prst="rect">
            <a:avLst/>
          </a:prstGeom>
          <a:noFill/>
          <a:ln w="15875" cap="flat" cmpd="sng">
            <a:solidFill>
              <a:srgbClr val="5A160B"/>
            </a:solidFill>
            <a:prstDash val="solid"/>
            <a:miter lim="800000"/>
            <a:headEnd type="none" w="sm" len="sm"/>
            <a:tailEnd type="none" w="sm" len="sm"/>
          </a:ln>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41"/>
          <p:cNvPicPr preferRelativeResize="0"/>
          <p:nvPr/>
        </p:nvPicPr>
        <p:blipFill rotWithShape="1">
          <a:blip r:embed="rId3">
            <a:alphaModFix/>
          </a:blip>
          <a:srcRect/>
          <a:stretch/>
        </p:blipFill>
        <p:spPr>
          <a:xfrm>
            <a:off x="152400" y="914400"/>
            <a:ext cx="8610600" cy="5773737"/>
          </a:xfrm>
          <a:prstGeom prst="rect">
            <a:avLst/>
          </a:prstGeom>
          <a:noFill/>
          <a:ln>
            <a:noFill/>
          </a:ln>
        </p:spPr>
      </p:pic>
      <p:sp>
        <p:nvSpPr>
          <p:cNvPr id="341" name="Google Shape;341;p41"/>
          <p:cNvSpPr txBox="1"/>
          <p:nvPr/>
        </p:nvSpPr>
        <p:spPr>
          <a:xfrm>
            <a:off x="228600" y="152400"/>
            <a:ext cx="8305800" cy="58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Quattrocento Sans"/>
              <a:buNone/>
            </a:pPr>
            <a:r>
              <a:rPr lang="en-US" sz="3200" b="0" i="0" u="none">
                <a:solidFill>
                  <a:schemeClr val="dk1"/>
                </a:solidFill>
                <a:latin typeface="Quattrocento Sans"/>
                <a:ea typeface="Quattrocento Sans"/>
                <a:cs typeface="Quattrocento Sans"/>
                <a:sym typeface="Quattrocento Sans"/>
              </a:rPr>
              <a:t>U.S. Foreign Military Bases</a:t>
            </a:r>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345"/>
        <p:cNvGrpSpPr/>
        <p:nvPr/>
      </p:nvGrpSpPr>
      <p:grpSpPr>
        <a:xfrm>
          <a:off x="0" y="0"/>
          <a:ext cx="0" cy="0"/>
          <a:chOff x="0" y="0"/>
          <a:chExt cx="0" cy="0"/>
        </a:xfrm>
      </p:grpSpPr>
      <p:sp>
        <p:nvSpPr>
          <p:cNvPr id="346" name="Google Shape;346;p42"/>
          <p:cNvSpPr txBox="1">
            <a:spLocks noGrp="1"/>
          </p:cNvSpPr>
          <p:nvPr>
            <p:ph type="title"/>
          </p:nvPr>
        </p:nvSpPr>
        <p:spPr>
          <a:xfrm>
            <a:off x="838200" y="304800"/>
            <a:ext cx="7467600" cy="685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“DEFENSE” SPENDING?  </a:t>
            </a:r>
            <a:endParaRPr/>
          </a:p>
        </p:txBody>
      </p:sp>
      <p:sp>
        <p:nvSpPr>
          <p:cNvPr id="347" name="Google Shape;347;p42"/>
          <p:cNvSpPr txBox="1">
            <a:spLocks noGrp="1"/>
          </p:cNvSpPr>
          <p:nvPr>
            <p:ph type="body" idx="1"/>
          </p:nvPr>
        </p:nvSpPr>
        <p:spPr>
          <a:xfrm>
            <a:off x="533400" y="1509712"/>
            <a:ext cx="7391400" cy="4873625"/>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ts val="1960"/>
              <a:buFont typeface="Noto Sans Symbols"/>
              <a:buNone/>
            </a:pPr>
            <a:r>
              <a:rPr lang="en-US" sz="2800" b="0" i="0" u="none">
                <a:solidFill>
                  <a:schemeClr val="dk1"/>
                </a:solidFill>
                <a:latin typeface="Quattrocento Sans"/>
                <a:ea typeface="Quattrocento Sans"/>
                <a:cs typeface="Quattrocento Sans"/>
                <a:sym typeface="Quattrocento Sans"/>
              </a:rPr>
              <a:t>From the Cato Institute:</a:t>
            </a:r>
            <a:endParaRPr/>
          </a:p>
          <a:p>
            <a:pPr marL="273050" marR="0" lvl="0" indent="-273050" algn="l" rtl="0">
              <a:lnSpc>
                <a:spcPct val="100000"/>
              </a:lnSpc>
              <a:spcBef>
                <a:spcPts val="600"/>
              </a:spcBef>
              <a:spcAft>
                <a:spcPts val="0"/>
              </a:spcAft>
              <a:buClr>
                <a:schemeClr val="accent1"/>
              </a:buClr>
              <a:buSzPts val="1960"/>
              <a:buFont typeface="Noto Sans Symbols"/>
              <a:buNone/>
            </a:pPr>
            <a:endParaRPr sz="2800" b="0" i="0" u="none">
              <a:solidFill>
                <a:schemeClr val="dk1"/>
              </a:solidFill>
              <a:latin typeface="Quattrocento Sans"/>
              <a:ea typeface="Quattrocento Sans"/>
              <a:cs typeface="Quattrocento Sans"/>
              <a:sym typeface="Quattrocento Sans"/>
            </a:endParaRPr>
          </a:p>
          <a:p>
            <a:pPr marL="273050" marR="0" lvl="0" indent="-273050" algn="just" rtl="0">
              <a:lnSpc>
                <a:spcPct val="100000"/>
              </a:lnSpc>
              <a:spcBef>
                <a:spcPts val="600"/>
              </a:spcBef>
              <a:spcAft>
                <a:spcPts val="0"/>
              </a:spcAft>
              <a:buClr>
                <a:schemeClr val="accent1"/>
              </a:buClr>
              <a:buSzPts val="1960"/>
              <a:buFont typeface="Noto Sans Symbols"/>
              <a:buNone/>
            </a:pPr>
            <a:r>
              <a:rPr lang="en-US" sz="2800" b="0" i="0" u="none">
                <a:solidFill>
                  <a:schemeClr val="dk1"/>
                </a:solidFill>
                <a:latin typeface="Quattrocento Sans"/>
                <a:ea typeface="Quattrocento Sans"/>
                <a:cs typeface="Quattrocento Sans"/>
                <a:sym typeface="Quattrocento Sans"/>
              </a:rPr>
              <a:t>“In a literal sense, the United States does not have a defense budget. The adjective is wrong. . . Our global military posture and activism drag us into others’ conflicts, provoke animosity, cause states to balance our power, and waste resources. We need a defense budget worthy of the name.”</a:t>
            </a:r>
            <a:endParaRPr/>
          </a:p>
        </p:txBody>
      </p:sp>
      <p:sp>
        <p:nvSpPr>
          <p:cNvPr id="348" name="Google Shape;348;p42"/>
          <p:cNvSpPr txBox="1"/>
          <p:nvPr/>
        </p:nvSpPr>
        <p:spPr>
          <a:xfrm>
            <a:off x="6248400" y="6400800"/>
            <a:ext cx="1787525"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Source:  Cato Web Site</a:t>
            </a:r>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352"/>
        <p:cNvGrpSpPr/>
        <p:nvPr/>
      </p:nvGrpSpPr>
      <p:grpSpPr>
        <a:xfrm>
          <a:off x="0" y="0"/>
          <a:ext cx="0" cy="0"/>
          <a:chOff x="0" y="0"/>
          <a:chExt cx="0" cy="0"/>
        </a:xfrm>
      </p:grpSpPr>
      <p:sp>
        <p:nvSpPr>
          <p:cNvPr id="353" name="Google Shape;353;p43"/>
          <p:cNvSpPr txBox="1">
            <a:spLocks noGrp="1"/>
          </p:cNvSpPr>
          <p:nvPr>
            <p:ph type="title"/>
          </p:nvPr>
        </p:nvSpPr>
        <p:spPr>
          <a:xfrm>
            <a:off x="304800" y="152400"/>
            <a:ext cx="8305800" cy="914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ABOUT THAT DEFICIT . . .</a:t>
            </a:r>
            <a:endParaRPr/>
          </a:p>
        </p:txBody>
      </p:sp>
      <p:sp>
        <p:nvSpPr>
          <p:cNvPr id="354" name="Google Shape;354;p43"/>
          <p:cNvSpPr txBox="1"/>
          <p:nvPr/>
        </p:nvSpPr>
        <p:spPr>
          <a:xfrm rot="5400000">
            <a:off x="6989762" y="3736975"/>
            <a:ext cx="32004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1200"/>
              <a:buFont typeface="Century Schoolbook"/>
              <a:buNone/>
            </a:pPr>
            <a:fld id="{00000000-1234-1234-1234-123412341234}" type="slidenum">
              <a:rPr lang="en-US" sz="1200" b="0" i="0" u="none">
                <a:solidFill>
                  <a:schemeClr val="dk2"/>
                </a:solidFill>
                <a:latin typeface="Century Schoolbook"/>
                <a:ea typeface="Century Schoolbook"/>
                <a:cs typeface="Century Schoolbook"/>
                <a:sym typeface="Century Schoolbook"/>
              </a:rPr>
              <a:t>26</a:t>
            </a:fld>
            <a:endParaRPr/>
          </a:p>
        </p:txBody>
      </p:sp>
      <p:pic>
        <p:nvPicPr>
          <p:cNvPr id="355" name="Google Shape;355;p43"/>
          <p:cNvPicPr preferRelativeResize="0">
            <a:picLocks noGrp="1"/>
          </p:cNvPicPr>
          <p:nvPr>
            <p:ph type="body" idx="1"/>
          </p:nvPr>
        </p:nvPicPr>
        <p:blipFill rotWithShape="1">
          <a:blip r:embed="rId3">
            <a:alphaModFix/>
          </a:blip>
          <a:srcRect/>
          <a:stretch/>
        </p:blipFill>
        <p:spPr>
          <a:xfrm>
            <a:off x="1447800" y="1295400"/>
            <a:ext cx="5919787" cy="5064125"/>
          </a:xfrm>
          <a:prstGeom prst="rect">
            <a:avLst/>
          </a:prstGeom>
          <a:noFill/>
          <a:ln w="19050" cap="flat" cmpd="sng">
            <a:solidFill>
              <a:srgbClr val="244583"/>
            </a:solidFill>
            <a:prstDash val="solid"/>
            <a:miter lim="800000"/>
            <a:headEnd type="none" w="sm" len="sm"/>
            <a:tailEnd type="none" w="sm" len="sm"/>
          </a:ln>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4"/>
          <p:cNvSpPr txBox="1">
            <a:spLocks noGrp="1"/>
          </p:cNvSpPr>
          <p:nvPr>
            <p:ph type="title"/>
          </p:nvPr>
        </p:nvSpPr>
        <p:spPr>
          <a:xfrm>
            <a:off x="457200" y="274637"/>
            <a:ext cx="7467600" cy="7921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U.S.—ARMS DEALER TO THE WORLD</a:t>
            </a:r>
            <a:endParaRPr/>
          </a:p>
        </p:txBody>
      </p:sp>
      <p:pic>
        <p:nvPicPr>
          <p:cNvPr id="361" name="Google Shape;361;p44"/>
          <p:cNvPicPr preferRelativeResize="0"/>
          <p:nvPr/>
        </p:nvPicPr>
        <p:blipFill rotWithShape="1">
          <a:blip r:embed="rId3">
            <a:alphaModFix/>
          </a:blip>
          <a:srcRect/>
          <a:stretch/>
        </p:blipFill>
        <p:spPr>
          <a:xfrm>
            <a:off x="304800" y="2212975"/>
            <a:ext cx="8077200" cy="2998787"/>
          </a:xfrm>
          <a:prstGeom prst="rect">
            <a:avLst/>
          </a:prstGeom>
          <a:noFill/>
          <a:ln>
            <a:noFill/>
          </a:ln>
        </p:spPr>
      </p:pic>
      <p:sp>
        <p:nvSpPr>
          <p:cNvPr id="362" name="Google Shape;362;p44"/>
          <p:cNvSpPr txBox="1"/>
          <p:nvPr/>
        </p:nvSpPr>
        <p:spPr>
          <a:xfrm>
            <a:off x="990600" y="1374775"/>
            <a:ext cx="670560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Quattrocento Sans"/>
              <a:buNone/>
            </a:pPr>
            <a:r>
              <a:rPr lang="en-US" sz="1800" b="0" i="0" u="none">
                <a:solidFill>
                  <a:schemeClr val="dk1"/>
                </a:solidFill>
                <a:latin typeface="Quattrocento Sans"/>
                <a:ea typeface="Quattrocento Sans"/>
                <a:cs typeface="Quattrocento Sans"/>
                <a:sym typeface="Quattrocento Sans"/>
              </a:rPr>
              <a:t>Arms Transfer Agreements with the World</a:t>
            </a:r>
            <a:endParaRPr/>
          </a:p>
          <a:p>
            <a:pPr marL="0" marR="0" lvl="0" indent="0" algn="ctr" rtl="0">
              <a:lnSpc>
                <a:spcPct val="100000"/>
              </a:lnSpc>
              <a:spcBef>
                <a:spcPts val="0"/>
              </a:spcBef>
              <a:spcAft>
                <a:spcPts val="0"/>
              </a:spcAft>
              <a:buClr>
                <a:schemeClr val="dk1"/>
              </a:buClr>
              <a:buSzPts val="1800"/>
              <a:buFont typeface="Quattrocento Sans"/>
              <a:buNone/>
            </a:pPr>
            <a:r>
              <a:rPr lang="en-US" sz="1800" b="0" i="0" u="none">
                <a:solidFill>
                  <a:schemeClr val="dk1"/>
                </a:solidFill>
                <a:latin typeface="Quattrocento Sans"/>
                <a:ea typeface="Quattrocento Sans"/>
                <a:cs typeface="Quattrocento Sans"/>
                <a:sym typeface="Quattrocento Sans"/>
              </a:rPr>
              <a:t>By Supplier, 2011</a:t>
            </a:r>
            <a:endParaRPr/>
          </a:p>
        </p:txBody>
      </p:sp>
      <p:sp>
        <p:nvSpPr>
          <p:cNvPr id="363" name="Google Shape;363;p44"/>
          <p:cNvSpPr txBox="1"/>
          <p:nvPr/>
        </p:nvSpPr>
        <p:spPr>
          <a:xfrm>
            <a:off x="5181600" y="6400800"/>
            <a:ext cx="3382962"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a:solidFill>
                  <a:schemeClr val="dk1"/>
                </a:solidFill>
                <a:latin typeface="Calibri"/>
                <a:ea typeface="Calibri"/>
                <a:cs typeface="Calibri"/>
                <a:sym typeface="Calibri"/>
              </a:rPr>
              <a:t>Source:  Congressional Research Service, Aug. 2012</a:t>
            </a:r>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67"/>
        <p:cNvGrpSpPr/>
        <p:nvPr/>
      </p:nvGrpSpPr>
      <p:grpSpPr>
        <a:xfrm>
          <a:off x="0" y="0"/>
          <a:ext cx="0" cy="0"/>
          <a:chOff x="0" y="0"/>
          <a:chExt cx="0" cy="0"/>
        </a:xfrm>
      </p:grpSpPr>
      <p:sp>
        <p:nvSpPr>
          <p:cNvPr id="368" name="Google Shape;368;p45"/>
          <p:cNvSpPr txBox="1">
            <a:spLocks noGrp="1"/>
          </p:cNvSpPr>
          <p:nvPr>
            <p:ph type="title"/>
          </p:nvPr>
        </p:nvSpPr>
        <p:spPr>
          <a:xfrm>
            <a:off x="152400" y="274637"/>
            <a:ext cx="8534400" cy="7921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ISN’T MILITARY SPENDING GOING DOWN?</a:t>
            </a:r>
            <a:endParaRPr/>
          </a:p>
        </p:txBody>
      </p:sp>
      <p:sp>
        <p:nvSpPr>
          <p:cNvPr id="369" name="Google Shape;369;p45"/>
          <p:cNvSpPr txBox="1">
            <a:spLocks noGrp="1"/>
          </p:cNvSpPr>
          <p:nvPr>
            <p:ph type="body" idx="1"/>
          </p:nvPr>
        </p:nvSpPr>
        <p:spPr>
          <a:xfrm>
            <a:off x="1066800" y="1600200"/>
            <a:ext cx="7086600" cy="4873625"/>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Sequester:</a:t>
            </a:r>
            <a:endParaRPr/>
          </a:p>
          <a:p>
            <a:pPr marL="273050" marR="0" lvl="0" indent="-273050" algn="l" rtl="0">
              <a:lnSpc>
                <a:spcPct val="100000"/>
              </a:lnSpc>
              <a:spcBef>
                <a:spcPts val="600"/>
              </a:spcBef>
              <a:spcAft>
                <a:spcPts val="0"/>
              </a:spcAft>
              <a:buClr>
                <a:schemeClr val="accent1"/>
              </a:buClr>
              <a:buSzPts val="1680"/>
              <a:buFont typeface="Noto Sans Symbols"/>
              <a:buNone/>
            </a:pPr>
            <a:endParaRPr sz="2400" b="0" i="0" u="none">
              <a:solidFill>
                <a:schemeClr val="dk1"/>
              </a:solidFill>
              <a:latin typeface="Quattrocento Sans"/>
              <a:ea typeface="Quattrocento Sans"/>
              <a:cs typeface="Quattrocento Sans"/>
              <a:sym typeface="Quattrocento Sans"/>
            </a:endParaRPr>
          </a:p>
          <a:p>
            <a:pPr marL="273050" marR="0" lvl="0" indent="-273050" algn="l" rtl="0">
              <a:lnSpc>
                <a:spcPct val="100000"/>
              </a:lnSpc>
              <a:spcBef>
                <a:spcPts val="600"/>
              </a:spcBef>
              <a:spcAft>
                <a:spcPts val="0"/>
              </a:spcAft>
              <a:buClr>
                <a:schemeClr val="accent1"/>
              </a:buClr>
              <a:buSzPts val="1680"/>
              <a:buFont typeface="Noto Sans Symbols"/>
              <a:buChar char="🞆"/>
            </a:pPr>
            <a:r>
              <a:rPr lang="en-US" sz="2400" b="0" i="0" u="none">
                <a:solidFill>
                  <a:schemeClr val="dk1"/>
                </a:solidFill>
                <a:latin typeface="Quattrocento Sans"/>
                <a:ea typeface="Quattrocento Sans"/>
                <a:cs typeface="Quattrocento Sans"/>
                <a:sym typeface="Quattrocento Sans"/>
              </a:rPr>
              <a:t>$500 bn cut over 10 years—17% in real terms </a:t>
            </a:r>
            <a:endParaRPr/>
          </a:p>
          <a:p>
            <a:pPr marL="273050" marR="0" lvl="0" indent="-273050" algn="l" rtl="0">
              <a:lnSpc>
                <a:spcPct val="100000"/>
              </a:lnSpc>
              <a:spcBef>
                <a:spcPts val="600"/>
              </a:spcBef>
              <a:spcAft>
                <a:spcPts val="0"/>
              </a:spcAft>
              <a:buClr>
                <a:schemeClr val="accent1"/>
              </a:buClr>
              <a:buSzPts val="1680"/>
              <a:buFont typeface="Noto Sans Symbols"/>
              <a:buNone/>
            </a:pPr>
            <a:endParaRPr sz="2400" b="0" i="0" u="none">
              <a:solidFill>
                <a:schemeClr val="dk1"/>
              </a:solidFill>
              <a:latin typeface="Quattrocento Sans"/>
              <a:ea typeface="Quattrocento Sans"/>
              <a:cs typeface="Quattrocento Sans"/>
              <a:sym typeface="Quattrocento Sans"/>
            </a:endParaRPr>
          </a:p>
          <a:p>
            <a:pPr marL="273050" marR="0" lvl="0" indent="-273050" algn="l" rtl="0">
              <a:lnSpc>
                <a:spcPct val="100000"/>
              </a:lnSpc>
              <a:spcBef>
                <a:spcPts val="600"/>
              </a:spcBef>
              <a:spcAft>
                <a:spcPts val="0"/>
              </a:spcAft>
              <a:buClr>
                <a:schemeClr val="accent1"/>
              </a:buClr>
              <a:buSzPts val="1680"/>
              <a:buFont typeface="Noto Sans Symbols"/>
              <a:buChar char="🞆"/>
            </a:pPr>
            <a:r>
              <a:rPr lang="en-US" sz="2400" b="0" i="0" u="none">
                <a:solidFill>
                  <a:schemeClr val="dk1"/>
                </a:solidFill>
                <a:latin typeface="Quattrocento Sans"/>
                <a:ea typeface="Quattrocento Sans"/>
                <a:cs typeface="Quattrocento Sans"/>
                <a:sym typeface="Quattrocento Sans"/>
              </a:rPr>
              <a:t>Will bring spending down to 2006 level</a:t>
            </a:r>
            <a:endParaRPr/>
          </a:p>
          <a:p>
            <a:pPr marL="273050" marR="0" lvl="0" indent="-273050" algn="l" rtl="0">
              <a:lnSpc>
                <a:spcPct val="100000"/>
              </a:lnSpc>
              <a:spcBef>
                <a:spcPts val="600"/>
              </a:spcBef>
              <a:spcAft>
                <a:spcPts val="0"/>
              </a:spcAft>
              <a:buClr>
                <a:schemeClr val="accent1"/>
              </a:buClr>
              <a:buSzPts val="1680"/>
              <a:buFont typeface="Noto Sans Symbols"/>
              <a:buNone/>
            </a:pPr>
            <a:endParaRPr sz="2400" b="0" i="0" u="none">
              <a:solidFill>
                <a:schemeClr val="dk1"/>
              </a:solidFill>
              <a:latin typeface="Century Schoolbook"/>
              <a:ea typeface="Century Schoolbook"/>
              <a:cs typeface="Century Schoolbook"/>
              <a:sym typeface="Century Schoolbook"/>
            </a:endParaRPr>
          </a:p>
          <a:p>
            <a:pPr marL="273050" marR="0" lvl="0" indent="-166370" algn="l" rtl="0">
              <a:spcBef>
                <a:spcPts val="600"/>
              </a:spcBef>
              <a:spcAft>
                <a:spcPts val="0"/>
              </a:spcAft>
              <a:buClr>
                <a:schemeClr val="accent1"/>
              </a:buClr>
              <a:buSzPts val="1680"/>
              <a:buFont typeface="Noto Sans Symbols"/>
              <a:buNone/>
            </a:pPr>
            <a:endParaRPr sz="2400" b="0" i="0" u="none">
              <a:solidFill>
                <a:schemeClr val="dk1"/>
              </a:solidFill>
              <a:latin typeface="Century Schoolbook"/>
              <a:ea typeface="Century Schoolbook"/>
              <a:cs typeface="Century Schoolbook"/>
              <a:sym typeface="Century Schoolbook"/>
            </a:endParaRPr>
          </a:p>
        </p:txBody>
      </p:sp>
      <p:sp>
        <p:nvSpPr>
          <p:cNvPr id="370" name="Google Shape;370;p45"/>
          <p:cNvSpPr txBox="1"/>
          <p:nvPr/>
        </p:nvSpPr>
        <p:spPr>
          <a:xfrm>
            <a:off x="5562600" y="6211887"/>
            <a:ext cx="2190750"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Source:  Friedman &amp; Logan</a:t>
            </a:r>
            <a:r>
              <a:rPr lang="en-US" sz="18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74"/>
        <p:cNvGrpSpPr/>
        <p:nvPr/>
      </p:nvGrpSpPr>
      <p:grpSpPr>
        <a:xfrm>
          <a:off x="0" y="0"/>
          <a:ext cx="0" cy="0"/>
          <a:chOff x="0" y="0"/>
          <a:chExt cx="0" cy="0"/>
        </a:xfrm>
      </p:grpSpPr>
      <p:pic>
        <p:nvPicPr>
          <p:cNvPr id="375" name="Google Shape;375;p46" descr="Slide2.jpg"/>
          <p:cNvPicPr preferRelativeResize="0"/>
          <p:nvPr/>
        </p:nvPicPr>
        <p:blipFill rotWithShape="1">
          <a:blip r:embed="rId3">
            <a:alphaModFix/>
          </a:blip>
          <a:srcRect/>
          <a:stretch/>
        </p:blipFill>
        <p:spPr>
          <a:xfrm>
            <a:off x="228600" y="1143000"/>
            <a:ext cx="8305800" cy="4343400"/>
          </a:xfrm>
          <a:prstGeom prst="rect">
            <a:avLst/>
          </a:prstGeom>
          <a:noFill/>
          <a:ln>
            <a:noFill/>
          </a:ln>
        </p:spPr>
      </p:pic>
      <p:sp>
        <p:nvSpPr>
          <p:cNvPr id="376" name="Google Shape;376;p46"/>
          <p:cNvSpPr txBox="1"/>
          <p:nvPr/>
        </p:nvSpPr>
        <p:spPr>
          <a:xfrm>
            <a:off x="990600" y="304800"/>
            <a:ext cx="7086600"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Quattrocento Sans"/>
              <a:buNone/>
            </a:pPr>
            <a:r>
              <a:rPr lang="en-US" sz="4000" b="0" i="0" u="none">
                <a:solidFill>
                  <a:schemeClr val="dk1"/>
                </a:solidFill>
                <a:latin typeface="Quattrocento Sans"/>
                <a:ea typeface="Quattrocento Sans"/>
                <a:cs typeface="Quattrocento Sans"/>
                <a:sym typeface="Quattrocento Sans"/>
              </a:rPr>
              <a:t>Post-War Military Spending </a:t>
            </a:r>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a:spLocks noGrp="1"/>
          </p:cNvSpPr>
          <p:nvPr>
            <p:ph type="title"/>
          </p:nvPr>
        </p:nvSpPr>
        <p:spPr>
          <a:xfrm>
            <a:off x="457200" y="152400"/>
            <a:ext cx="7467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OUR COUNTRY SUFFERS FROM A MILITARY-INDUSTRIAL COMPLEX</a:t>
            </a:r>
            <a:endParaRPr/>
          </a:p>
        </p:txBody>
      </p:sp>
      <p:pic>
        <p:nvPicPr>
          <p:cNvPr id="195" name="Google Shape;195;p20"/>
          <p:cNvPicPr preferRelativeResize="0">
            <a:picLocks noGrp="1"/>
          </p:cNvPicPr>
          <p:nvPr>
            <p:ph type="body" idx="1"/>
          </p:nvPr>
        </p:nvPicPr>
        <p:blipFill rotWithShape="1">
          <a:blip r:embed="rId3">
            <a:alphaModFix/>
          </a:blip>
          <a:srcRect/>
          <a:stretch/>
        </p:blipFill>
        <p:spPr>
          <a:xfrm>
            <a:off x="893762" y="1600200"/>
            <a:ext cx="6594475" cy="4873625"/>
          </a:xfrm>
          <a:prstGeom prst="rect">
            <a:avLst/>
          </a:prstGeom>
          <a:noFill/>
          <a:ln>
            <a:noFill/>
          </a:ln>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47"/>
          <p:cNvPicPr preferRelativeResize="0"/>
          <p:nvPr/>
        </p:nvPicPr>
        <p:blipFill rotWithShape="1">
          <a:blip r:embed="rId3">
            <a:alphaModFix/>
          </a:blip>
          <a:srcRect/>
          <a:stretch/>
        </p:blipFill>
        <p:spPr>
          <a:xfrm>
            <a:off x="8994775" y="6877050"/>
            <a:ext cx="134937" cy="133350"/>
          </a:xfrm>
          <a:prstGeom prst="rect">
            <a:avLst/>
          </a:prstGeom>
          <a:noFill/>
          <a:ln>
            <a:noFill/>
          </a:ln>
        </p:spPr>
      </p:pic>
      <p:sp>
        <p:nvSpPr>
          <p:cNvPr id="383" name="Google Shape;383;p47"/>
          <p:cNvSpPr txBox="1"/>
          <p:nvPr/>
        </p:nvSpPr>
        <p:spPr>
          <a:xfrm>
            <a:off x="836578" y="0"/>
            <a:ext cx="7859171" cy="1443983"/>
          </a:xfrm>
          <a:prstGeom prst="rect">
            <a:avLst/>
          </a:prstGeom>
          <a:solidFill>
            <a:schemeClr val="lt1"/>
          </a:solidFill>
          <a:ln>
            <a:noFill/>
          </a:ln>
        </p:spPr>
        <p:txBody>
          <a:bodyPr spcFirstLastPara="1" wrap="square" lIns="88875" tIns="44425" rIns="88875" bIns="44425" anchor="t" anchorCtr="0">
            <a:noAutofit/>
          </a:bodyPr>
          <a:lstStyle/>
          <a:p>
            <a:pPr marL="0" marR="0" lvl="0" indent="0" algn="ctr" rtl="0">
              <a:lnSpc>
                <a:spcPct val="100000"/>
              </a:lnSpc>
              <a:spcBef>
                <a:spcPts val="0"/>
              </a:spcBef>
              <a:spcAft>
                <a:spcPts val="0"/>
              </a:spcAft>
              <a:buClr>
                <a:schemeClr val="dk1"/>
              </a:buClr>
              <a:buSzPts val="4000"/>
              <a:buFont typeface="Quattrocento Sans"/>
              <a:buNone/>
            </a:pPr>
            <a:r>
              <a:rPr lang="en-US" sz="4000" b="0" i="0" u="none" strike="noStrike" cap="none">
                <a:solidFill>
                  <a:schemeClr val="dk1"/>
                </a:solidFill>
                <a:latin typeface="Quattrocento Sans"/>
                <a:ea typeface="Quattrocento Sans"/>
                <a:cs typeface="Quattrocento Sans"/>
                <a:sym typeface="Quattrocento Sans"/>
              </a:rPr>
              <a:t>What do we mean by</a:t>
            </a:r>
            <a:r>
              <a:rPr lang="en-US" sz="4000" b="0" i="0" u="none" strike="noStrike" cap="small">
                <a:solidFill>
                  <a:srgbClr val="EA6D59"/>
                </a:solidFill>
                <a:latin typeface="Quattrocento Sans"/>
                <a:ea typeface="Quattrocento Sans"/>
                <a:cs typeface="Quattrocento Sans"/>
                <a:sym typeface="Quattrocento Sans"/>
              </a:rPr>
              <a:t> </a:t>
            </a:r>
            <a:endParaRPr/>
          </a:p>
          <a:p>
            <a:pPr marL="0" marR="0" lvl="0" indent="0" algn="ctr" rtl="0">
              <a:lnSpc>
                <a:spcPct val="100000"/>
              </a:lnSpc>
              <a:spcBef>
                <a:spcPts val="0"/>
              </a:spcBef>
              <a:spcAft>
                <a:spcPts val="0"/>
              </a:spcAft>
              <a:buClr>
                <a:schemeClr val="dk1"/>
              </a:buClr>
              <a:buSzPts val="4000"/>
              <a:buFont typeface="Quattrocento Sans"/>
              <a:buNone/>
            </a:pPr>
            <a:r>
              <a:rPr lang="en-US" sz="4000" b="0" i="0" u="none" strike="noStrike" cap="small">
                <a:solidFill>
                  <a:schemeClr val="dk1"/>
                </a:solidFill>
                <a:latin typeface="Quattrocento Sans"/>
                <a:ea typeface="Quattrocento Sans"/>
                <a:cs typeface="Quattrocento Sans"/>
                <a:sym typeface="Quattrocento Sans"/>
              </a:rPr>
              <a:t>“</a:t>
            </a:r>
            <a:r>
              <a:rPr lang="en-US" sz="4400" b="0" i="0" u="none" strike="noStrike" cap="small">
                <a:solidFill>
                  <a:srgbClr val="862110"/>
                </a:solidFill>
                <a:latin typeface="Quattrocento Sans"/>
                <a:ea typeface="Quattrocento Sans"/>
                <a:cs typeface="Quattrocento Sans"/>
                <a:sym typeface="Quattrocento Sans"/>
              </a:rPr>
              <a:t>national security</a:t>
            </a:r>
            <a:r>
              <a:rPr lang="en-US" sz="4000" b="0" i="0" u="none" strike="noStrike" cap="small">
                <a:solidFill>
                  <a:schemeClr val="dk1"/>
                </a:solidFill>
                <a:latin typeface="Quattrocento Sans"/>
                <a:ea typeface="Quattrocento Sans"/>
                <a:cs typeface="Quattrocento Sans"/>
                <a:sym typeface="Quattrocento Sans"/>
              </a:rPr>
              <a:t>”</a:t>
            </a:r>
            <a:r>
              <a:rPr lang="en-US" sz="4800" b="0" i="0" u="none" strike="noStrike" cap="small">
                <a:solidFill>
                  <a:srgbClr val="E65C01"/>
                </a:solidFill>
                <a:latin typeface="Quattrocento Sans"/>
                <a:ea typeface="Quattrocento Sans"/>
                <a:cs typeface="Quattrocento Sans"/>
                <a:sym typeface="Quattrocento Sans"/>
              </a:rPr>
              <a:t>?</a:t>
            </a:r>
            <a:endParaRPr/>
          </a:p>
        </p:txBody>
      </p:sp>
      <p:sp>
        <p:nvSpPr>
          <p:cNvPr id="384" name="Google Shape;384;p47"/>
          <p:cNvSpPr txBox="1"/>
          <p:nvPr/>
        </p:nvSpPr>
        <p:spPr>
          <a:xfrm>
            <a:off x="304800" y="1389062"/>
            <a:ext cx="8315325" cy="5260975"/>
          </a:xfrm>
          <a:prstGeom prst="rect">
            <a:avLst/>
          </a:prstGeom>
          <a:noFill/>
          <a:ln>
            <a:noFill/>
          </a:ln>
        </p:spPr>
        <p:txBody>
          <a:bodyPr spcFirstLastPara="1" wrap="square" lIns="88875" tIns="44425" rIns="88875" bIns="44425" anchor="t" anchorCtr="0">
            <a:noAutofit/>
          </a:bodyPr>
          <a:lstStyle/>
          <a:p>
            <a:pPr marL="0" marR="0" lvl="0" indent="0" algn="l" rtl="0">
              <a:lnSpc>
                <a:spcPct val="100000"/>
              </a:lnSpc>
              <a:spcBef>
                <a:spcPts val="0"/>
              </a:spcBef>
              <a:spcAft>
                <a:spcPts val="0"/>
              </a:spcAft>
              <a:buClr>
                <a:srgbClr val="3C3E42"/>
              </a:buClr>
              <a:buSzPts val="2400"/>
              <a:buFont typeface="Quattrocento Sans"/>
              <a:buNone/>
            </a:pPr>
            <a:r>
              <a:rPr lang="en-US" sz="2400" b="1" i="0" u="none">
                <a:solidFill>
                  <a:srgbClr val="3C3E42"/>
                </a:solidFill>
                <a:latin typeface="Quattrocento Sans"/>
                <a:ea typeface="Quattrocento Sans"/>
                <a:cs typeface="Quattrocento Sans"/>
                <a:sym typeface="Quattrocento Sans"/>
              </a:rPr>
              <a:t>Real security includes --</a:t>
            </a:r>
            <a:endParaRPr/>
          </a:p>
          <a:p>
            <a:pPr marL="755650" marR="0" lvl="1" indent="-412750" algn="l" rtl="0">
              <a:lnSpc>
                <a:spcPct val="100000"/>
              </a:lnSpc>
              <a:spcBef>
                <a:spcPts val="2300"/>
              </a:spcBef>
              <a:spcAft>
                <a:spcPts val="0"/>
              </a:spcAft>
              <a:buClr>
                <a:srgbClr val="3C3E42"/>
              </a:buClr>
              <a:buSzPts val="2400"/>
              <a:buFont typeface="Noto Sans Symbols"/>
              <a:buChar char="❖"/>
            </a:pPr>
            <a:r>
              <a:rPr lang="en-US" sz="2400" b="1" i="0" u="none" strike="noStrike" cap="none">
                <a:solidFill>
                  <a:srgbClr val="3C3E42"/>
                </a:solidFill>
                <a:latin typeface="Quattrocento Sans"/>
                <a:ea typeface="Quattrocento Sans"/>
                <a:cs typeface="Quattrocento Sans"/>
                <a:sym typeface="Quattrocento Sans"/>
              </a:rPr>
              <a:t>A stable job that pays a living wage</a:t>
            </a:r>
            <a:endParaRPr/>
          </a:p>
          <a:p>
            <a:pPr marL="755650" marR="0" lvl="1" indent="-412750" algn="l" rtl="0">
              <a:lnSpc>
                <a:spcPct val="100000"/>
              </a:lnSpc>
              <a:spcBef>
                <a:spcPts val="2300"/>
              </a:spcBef>
              <a:spcAft>
                <a:spcPts val="0"/>
              </a:spcAft>
              <a:buClr>
                <a:srgbClr val="3C3E42"/>
              </a:buClr>
              <a:buSzPts val="2400"/>
              <a:buFont typeface="Noto Sans Symbols"/>
              <a:buChar char="❖"/>
            </a:pPr>
            <a:r>
              <a:rPr lang="en-US" sz="2400" b="1" i="0" u="none" strike="noStrike" cap="none">
                <a:solidFill>
                  <a:srgbClr val="3C3E42"/>
                </a:solidFill>
                <a:latin typeface="Quattrocento Sans"/>
                <a:ea typeface="Quattrocento Sans"/>
                <a:cs typeface="Quattrocento Sans"/>
                <a:sym typeface="Quattrocento Sans"/>
              </a:rPr>
              <a:t>Healthcare as a right, not a commodity</a:t>
            </a:r>
            <a:endParaRPr/>
          </a:p>
          <a:p>
            <a:pPr marL="755650" marR="0" lvl="1" indent="-412750" algn="l" rtl="0">
              <a:lnSpc>
                <a:spcPct val="100000"/>
              </a:lnSpc>
              <a:spcBef>
                <a:spcPts val="2300"/>
              </a:spcBef>
              <a:spcAft>
                <a:spcPts val="0"/>
              </a:spcAft>
              <a:buClr>
                <a:srgbClr val="3C3E42"/>
              </a:buClr>
              <a:buSzPts val="2400"/>
              <a:buFont typeface="Noto Sans Symbols"/>
              <a:buChar char="❖"/>
            </a:pPr>
            <a:r>
              <a:rPr lang="en-US" sz="2400" b="1" i="0" u="none" strike="noStrike" cap="none">
                <a:solidFill>
                  <a:srgbClr val="3C3E42"/>
                </a:solidFill>
                <a:latin typeface="Quattrocento Sans"/>
                <a:ea typeface="Quattrocento Sans"/>
                <a:cs typeface="Quattrocento Sans"/>
                <a:sym typeface="Quattrocento Sans"/>
              </a:rPr>
              <a:t>Quality education without regard to income, and without being saddled with a lifetime of debt</a:t>
            </a:r>
            <a:endParaRPr/>
          </a:p>
          <a:p>
            <a:pPr marL="755650" marR="0" lvl="1" indent="-412750" algn="l" rtl="0">
              <a:lnSpc>
                <a:spcPct val="100000"/>
              </a:lnSpc>
              <a:spcBef>
                <a:spcPts val="2300"/>
              </a:spcBef>
              <a:spcAft>
                <a:spcPts val="0"/>
              </a:spcAft>
              <a:buClr>
                <a:srgbClr val="3C3E42"/>
              </a:buClr>
              <a:buSzPts val="2400"/>
              <a:buFont typeface="Noto Sans Symbols"/>
              <a:buChar char="❖"/>
            </a:pPr>
            <a:r>
              <a:rPr lang="en-US" sz="2400" b="1" i="0" u="none" strike="noStrike" cap="none">
                <a:solidFill>
                  <a:srgbClr val="3C3E42"/>
                </a:solidFill>
                <a:latin typeface="Quattrocento Sans"/>
                <a:ea typeface="Quattrocento Sans"/>
                <a:cs typeface="Quattrocento Sans"/>
                <a:sym typeface="Quattrocento Sans"/>
              </a:rPr>
              <a:t>Affordable safe housing</a:t>
            </a:r>
            <a:endParaRPr/>
          </a:p>
          <a:p>
            <a:pPr marL="755650" marR="0" lvl="1" indent="-412750" algn="l" rtl="0">
              <a:lnSpc>
                <a:spcPct val="100000"/>
              </a:lnSpc>
              <a:spcBef>
                <a:spcPts val="2900"/>
              </a:spcBef>
              <a:spcAft>
                <a:spcPts val="0"/>
              </a:spcAft>
              <a:buClr>
                <a:srgbClr val="3C3E42"/>
              </a:buClr>
              <a:buSzPts val="2400"/>
              <a:buFont typeface="Noto Sans Symbols"/>
              <a:buChar char="❖"/>
            </a:pPr>
            <a:r>
              <a:rPr lang="en-US" sz="2400" b="1" i="0" u="none" strike="noStrike" cap="none">
                <a:solidFill>
                  <a:srgbClr val="3C3E42"/>
                </a:solidFill>
                <a:latin typeface="Quattrocento Sans"/>
                <a:ea typeface="Quattrocento Sans"/>
                <a:cs typeface="Quattrocento Sans"/>
                <a:sym typeface="Quattrocento Sans"/>
              </a:rPr>
              <a:t>Retirement with dignity and security not poverty and anxiety </a:t>
            </a:r>
            <a:endParaRPr/>
          </a:p>
          <a:p>
            <a:pPr marL="755650" marR="0" lvl="1" indent="-412750" algn="l" rtl="0">
              <a:lnSpc>
                <a:spcPct val="100000"/>
              </a:lnSpc>
              <a:spcBef>
                <a:spcPts val="2300"/>
              </a:spcBef>
              <a:spcAft>
                <a:spcPts val="0"/>
              </a:spcAft>
              <a:buClr>
                <a:srgbClr val="3C3E42"/>
              </a:buClr>
              <a:buSzPts val="2400"/>
              <a:buFont typeface="Noto Sans Symbols"/>
              <a:buChar char="❖"/>
            </a:pPr>
            <a:r>
              <a:rPr lang="en-US" sz="2400" b="1" i="0" u="none" strike="noStrike" cap="none">
                <a:solidFill>
                  <a:srgbClr val="3C3E42"/>
                </a:solidFill>
                <a:latin typeface="Quattrocento Sans"/>
                <a:ea typeface="Quattrocento Sans"/>
                <a:cs typeface="Quattrocento Sans"/>
                <a:sym typeface="Quattrocento Sans"/>
              </a:rPr>
              <a:t>An ecologically sustainable planet</a:t>
            </a:r>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84">
                                            <p:txEl>
                                              <p:pRg st="0" end="0"/>
                                            </p:txEl>
                                          </p:spTgt>
                                        </p:tgtEl>
                                        <p:attrNameLst>
                                          <p:attrName>style.visibility</p:attrName>
                                        </p:attrNameLst>
                                      </p:cBhvr>
                                      <p:to>
                                        <p:strVal val="visible"/>
                                      </p:to>
                                    </p:set>
                                    <p:animEffect transition="in" filter="fade">
                                      <p:cBhvr>
                                        <p:cTn id="7" dur="3000"/>
                                        <p:tgtEl>
                                          <p:spTgt spid="384">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384">
                                            <p:txEl>
                                              <p:pRg st="1" end="1"/>
                                            </p:txEl>
                                          </p:spTgt>
                                        </p:tgtEl>
                                        <p:attrNameLst>
                                          <p:attrName>style.visibility</p:attrName>
                                        </p:attrNameLst>
                                      </p:cBhvr>
                                      <p:to>
                                        <p:strVal val="visible"/>
                                      </p:to>
                                    </p:set>
                                    <p:animEffect transition="in" filter="fade">
                                      <p:cBhvr>
                                        <p:cTn id="10" dur="3000"/>
                                        <p:tgtEl>
                                          <p:spTgt spid="384">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384">
                                            <p:txEl>
                                              <p:pRg st="2" end="2"/>
                                            </p:txEl>
                                          </p:spTgt>
                                        </p:tgtEl>
                                        <p:attrNameLst>
                                          <p:attrName>style.visibility</p:attrName>
                                        </p:attrNameLst>
                                      </p:cBhvr>
                                      <p:to>
                                        <p:strVal val="visible"/>
                                      </p:to>
                                    </p:set>
                                    <p:animEffect transition="in" filter="fade">
                                      <p:cBhvr>
                                        <p:cTn id="13" dur="3000"/>
                                        <p:tgtEl>
                                          <p:spTgt spid="384">
                                            <p:txEl>
                                              <p:pRg st="2" end="2"/>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384">
                                            <p:txEl>
                                              <p:pRg st="3" end="3"/>
                                            </p:txEl>
                                          </p:spTgt>
                                        </p:tgtEl>
                                        <p:attrNameLst>
                                          <p:attrName>style.visibility</p:attrName>
                                        </p:attrNameLst>
                                      </p:cBhvr>
                                      <p:to>
                                        <p:strVal val="visible"/>
                                      </p:to>
                                    </p:set>
                                    <p:animEffect transition="in" filter="fade">
                                      <p:cBhvr>
                                        <p:cTn id="16" dur="3000"/>
                                        <p:tgtEl>
                                          <p:spTgt spid="384">
                                            <p:txEl>
                                              <p:pRg st="3" end="3"/>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384">
                                            <p:txEl>
                                              <p:pRg st="4" end="4"/>
                                            </p:txEl>
                                          </p:spTgt>
                                        </p:tgtEl>
                                        <p:attrNameLst>
                                          <p:attrName>style.visibility</p:attrName>
                                        </p:attrNameLst>
                                      </p:cBhvr>
                                      <p:to>
                                        <p:strVal val="visible"/>
                                      </p:to>
                                    </p:set>
                                    <p:animEffect transition="in" filter="fade">
                                      <p:cBhvr>
                                        <p:cTn id="19" dur="3000"/>
                                        <p:tgtEl>
                                          <p:spTgt spid="384">
                                            <p:txEl>
                                              <p:pRg st="4" end="4"/>
                                            </p:txEl>
                                          </p:spTgt>
                                        </p:tgtEl>
                                      </p:cBhvr>
                                    </p:animEffect>
                                  </p:childTnLst>
                                </p:cTn>
                              </p:par>
                              <p:par>
                                <p:cTn id="20" presetID="10" presetClass="entr" presetSubtype="0" fill="hold" nodeType="withEffect">
                                  <p:stCondLst>
                                    <p:cond delay="1000"/>
                                  </p:stCondLst>
                                  <p:childTnLst>
                                    <p:set>
                                      <p:cBhvr>
                                        <p:cTn id="21" dur="1" fill="hold">
                                          <p:stCondLst>
                                            <p:cond delay="0"/>
                                          </p:stCondLst>
                                        </p:cTn>
                                        <p:tgtEl>
                                          <p:spTgt spid="384">
                                            <p:txEl>
                                              <p:pRg st="5" end="5"/>
                                            </p:txEl>
                                          </p:spTgt>
                                        </p:tgtEl>
                                        <p:attrNameLst>
                                          <p:attrName>style.visibility</p:attrName>
                                        </p:attrNameLst>
                                      </p:cBhvr>
                                      <p:to>
                                        <p:strVal val="visible"/>
                                      </p:to>
                                    </p:set>
                                    <p:animEffect transition="in" filter="fade">
                                      <p:cBhvr>
                                        <p:cTn id="22" dur="3000"/>
                                        <p:tgtEl>
                                          <p:spTgt spid="384">
                                            <p:txEl>
                                              <p:pRg st="5" end="5"/>
                                            </p:txEl>
                                          </p:spTgt>
                                        </p:tgtEl>
                                      </p:cBhvr>
                                    </p:animEffect>
                                  </p:childTnLst>
                                </p:cTn>
                              </p:par>
                              <p:par>
                                <p:cTn id="23" presetID="10" presetClass="entr" presetSubtype="0" fill="hold" nodeType="withEffect">
                                  <p:stCondLst>
                                    <p:cond delay="1000"/>
                                  </p:stCondLst>
                                  <p:childTnLst>
                                    <p:set>
                                      <p:cBhvr>
                                        <p:cTn id="24" dur="1" fill="hold">
                                          <p:stCondLst>
                                            <p:cond delay="0"/>
                                          </p:stCondLst>
                                        </p:cTn>
                                        <p:tgtEl>
                                          <p:spTgt spid="384">
                                            <p:txEl>
                                              <p:pRg st="6" end="6"/>
                                            </p:txEl>
                                          </p:spTgt>
                                        </p:tgtEl>
                                        <p:attrNameLst>
                                          <p:attrName>style.visibility</p:attrName>
                                        </p:attrNameLst>
                                      </p:cBhvr>
                                      <p:to>
                                        <p:strVal val="visible"/>
                                      </p:to>
                                    </p:set>
                                    <p:animEffect transition="in" filter="fade">
                                      <p:cBhvr>
                                        <p:cTn id="25" dur="3000"/>
                                        <p:tgtEl>
                                          <p:spTgt spid="3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8"/>
          <p:cNvSpPr txBox="1">
            <a:spLocks noGrp="1"/>
          </p:cNvSpPr>
          <p:nvPr>
            <p:ph type="title"/>
          </p:nvPr>
        </p:nvSpPr>
        <p:spPr>
          <a:xfrm>
            <a:off x="2286000" y="3429000"/>
            <a:ext cx="6172200" cy="2362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3600"/>
              <a:buFont typeface="Quattrocento Sans"/>
              <a:buNone/>
            </a:pPr>
            <a:r>
              <a:rPr lang="en-US" sz="3600" b="1" i="0" u="none">
                <a:solidFill>
                  <a:schemeClr val="lt2"/>
                </a:solidFill>
                <a:latin typeface="Quattrocento Sans"/>
                <a:ea typeface="Quattrocento Sans"/>
                <a:cs typeface="Quattrocento Sans"/>
                <a:sym typeface="Quattrocento Sans"/>
              </a:rPr>
              <a:t>HOW CAN WE ACHIEVE </a:t>
            </a:r>
            <a:br>
              <a:rPr lang="en-US" sz="3600" b="1" i="0" u="none">
                <a:solidFill>
                  <a:schemeClr val="lt2"/>
                </a:solidFill>
                <a:latin typeface="Quattrocento Sans"/>
                <a:ea typeface="Quattrocento Sans"/>
                <a:cs typeface="Quattrocento Sans"/>
                <a:sym typeface="Quattrocento Sans"/>
              </a:rPr>
            </a:br>
            <a:r>
              <a:rPr lang="en-US" sz="3600" b="1" i="0" u="none">
                <a:solidFill>
                  <a:schemeClr val="lt2"/>
                </a:solidFill>
                <a:latin typeface="Quattrocento Sans"/>
                <a:ea typeface="Quattrocento Sans"/>
                <a:cs typeface="Quattrocento Sans"/>
                <a:sym typeface="Quattrocento Sans"/>
              </a:rPr>
              <a:t>ECONOMIC CONVERSION?</a:t>
            </a:r>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9"/>
          <p:cNvSpPr txBox="1">
            <a:spLocks noGrp="1"/>
          </p:cNvSpPr>
          <p:nvPr>
            <p:ph type="title"/>
          </p:nvPr>
        </p:nvSpPr>
        <p:spPr>
          <a:xfrm rot="5400000">
            <a:off x="3371850" y="3200400"/>
            <a:ext cx="6308725"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2800"/>
              <a:buFont typeface="Quattrocento Sans"/>
              <a:buNone/>
            </a:pPr>
            <a:r>
              <a:rPr lang="en-US" sz="2800" b="1" i="0" u="none">
                <a:solidFill>
                  <a:schemeClr val="dk2"/>
                </a:solidFill>
                <a:latin typeface="Quattrocento Sans"/>
                <a:ea typeface="Quattrocento Sans"/>
                <a:cs typeface="Quattrocento Sans"/>
                <a:sym typeface="Quattrocento Sans"/>
              </a:rPr>
              <a:t>REBUILDING AMERICA</a:t>
            </a:r>
            <a:endParaRPr/>
          </a:p>
        </p:txBody>
      </p:sp>
      <p:sp>
        <p:nvSpPr>
          <p:cNvPr id="395" name="Google Shape;395;p49"/>
          <p:cNvSpPr txBox="1">
            <a:spLocks noGrp="1"/>
          </p:cNvSpPr>
          <p:nvPr>
            <p:ph type="body" idx="1"/>
          </p:nvPr>
        </p:nvSpPr>
        <p:spPr>
          <a:xfrm>
            <a:off x="6781800" y="533400"/>
            <a:ext cx="1951037" cy="3687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60"/>
              <a:buNone/>
            </a:pPr>
            <a:r>
              <a:rPr lang="en-US" sz="1800" b="0" i="0" u="none">
                <a:solidFill>
                  <a:schemeClr val="dk1"/>
                </a:solidFill>
                <a:latin typeface="Quattrocento Sans"/>
                <a:ea typeface="Quattrocento Sans"/>
                <a:cs typeface="Quattrocento Sans"/>
                <a:sym typeface="Quattrocento Sans"/>
              </a:rPr>
              <a:t>We want to cut military spending and at the same time rebuild, reindustrialize—and we want to do it with union workers</a:t>
            </a:r>
            <a:endParaRPr/>
          </a:p>
        </p:txBody>
      </p:sp>
      <p:pic>
        <p:nvPicPr>
          <p:cNvPr id="396" name="Google Shape;396;p49" descr="workers.jpg"/>
          <p:cNvPicPr preferRelativeResize="0">
            <a:picLocks noGrp="1"/>
          </p:cNvPicPr>
          <p:nvPr>
            <p:ph type="body" idx="1"/>
          </p:nvPr>
        </p:nvPicPr>
        <p:blipFill rotWithShape="1">
          <a:blip r:embed="rId3">
            <a:alphaModFix/>
          </a:blip>
          <a:srcRect/>
          <a:stretch/>
        </p:blipFill>
        <p:spPr>
          <a:xfrm>
            <a:off x="304800" y="1638300"/>
            <a:ext cx="5638800" cy="3600450"/>
          </a:xfrm>
          <a:prstGeom prst="rect">
            <a:avLst/>
          </a:prstGeom>
          <a:noFill/>
          <a:ln>
            <a:noFill/>
          </a:ln>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0"/>
          <p:cNvSpPr txBox="1">
            <a:spLocks noGrp="1"/>
          </p:cNvSpPr>
          <p:nvPr>
            <p:ph type="body" idx="1"/>
          </p:nvPr>
        </p:nvSpPr>
        <p:spPr>
          <a:xfrm>
            <a:off x="6324600" y="685800"/>
            <a:ext cx="24384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60"/>
              <a:buNone/>
            </a:pPr>
            <a:r>
              <a:rPr lang="en-US" sz="2800" b="0" i="0" u="none">
                <a:solidFill>
                  <a:schemeClr val="dk1"/>
                </a:solidFill>
                <a:latin typeface="Quattrocento Sans"/>
                <a:ea typeface="Quattrocento Sans"/>
                <a:cs typeface="Quattrocento Sans"/>
                <a:sym typeface="Quattrocento Sans"/>
              </a:rPr>
              <a:t>Rebuild infrastructure</a:t>
            </a:r>
            <a:endParaRPr/>
          </a:p>
        </p:txBody>
      </p:sp>
      <p:pic>
        <p:nvPicPr>
          <p:cNvPr id="402" name="Google Shape;402;p50" descr="BayBridge-SPP-2L.jpg"/>
          <p:cNvPicPr preferRelativeResize="0"/>
          <p:nvPr/>
        </p:nvPicPr>
        <p:blipFill rotWithShape="1">
          <a:blip r:embed="rId3">
            <a:alphaModFix/>
          </a:blip>
          <a:srcRect/>
          <a:stretch/>
        </p:blipFill>
        <p:spPr>
          <a:xfrm>
            <a:off x="381000" y="609600"/>
            <a:ext cx="5516562" cy="2362200"/>
          </a:xfrm>
          <a:prstGeom prst="rect">
            <a:avLst/>
          </a:prstGeom>
          <a:noFill/>
          <a:ln>
            <a:noFill/>
          </a:ln>
        </p:spPr>
      </p:pic>
      <p:pic>
        <p:nvPicPr>
          <p:cNvPr id="403" name="Google Shape;403;p50" descr="begin construction.jpg"/>
          <p:cNvPicPr preferRelativeResize="0">
            <a:picLocks noGrp="1"/>
          </p:cNvPicPr>
          <p:nvPr>
            <p:ph type="body" idx="1"/>
          </p:nvPr>
        </p:nvPicPr>
        <p:blipFill rotWithShape="1">
          <a:blip r:embed="rId4">
            <a:alphaModFix/>
          </a:blip>
          <a:srcRect/>
          <a:stretch/>
        </p:blipFill>
        <p:spPr>
          <a:xfrm>
            <a:off x="2895600" y="2701925"/>
            <a:ext cx="2982912" cy="2165350"/>
          </a:xfrm>
          <a:prstGeom prst="rect">
            <a:avLst/>
          </a:prstGeom>
          <a:noFill/>
          <a:ln>
            <a:noFill/>
          </a:ln>
        </p:spPr>
      </p:pic>
      <p:pic>
        <p:nvPicPr>
          <p:cNvPr id="404" name="Google Shape;404;p50" descr="train.jpg"/>
          <p:cNvPicPr preferRelativeResize="0"/>
          <p:nvPr/>
        </p:nvPicPr>
        <p:blipFill rotWithShape="1">
          <a:blip r:embed="rId5">
            <a:alphaModFix/>
          </a:blip>
          <a:srcRect/>
          <a:stretch/>
        </p:blipFill>
        <p:spPr>
          <a:xfrm>
            <a:off x="609600" y="4495800"/>
            <a:ext cx="3378200" cy="2171700"/>
          </a:xfrm>
          <a:prstGeom prst="rect">
            <a:avLst/>
          </a:prstGeom>
          <a:noFill/>
          <a:ln>
            <a:noFill/>
          </a:ln>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1"/>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2800"/>
              <a:buFont typeface="Quattrocento Sans"/>
              <a:buNone/>
            </a:pPr>
            <a:r>
              <a:rPr lang="en-US" sz="2800" b="0" i="0" u="none">
                <a:solidFill>
                  <a:schemeClr val="dk2"/>
                </a:solidFill>
                <a:latin typeface="Quattrocento Sans"/>
                <a:ea typeface="Quattrocento Sans"/>
                <a:cs typeface="Quattrocento Sans"/>
                <a:sym typeface="Quattrocento Sans"/>
              </a:rPr>
              <a:t>2013 REPORT CARD FOR U.S. INFRASTRUCTURE</a:t>
            </a:r>
            <a:br>
              <a:rPr lang="en-US" sz="2800" b="0" i="0" u="none">
                <a:solidFill>
                  <a:schemeClr val="dk2"/>
                </a:solidFill>
                <a:latin typeface="Quattrocento Sans"/>
                <a:ea typeface="Quattrocento Sans"/>
                <a:cs typeface="Quattrocento Sans"/>
                <a:sym typeface="Quattrocento Sans"/>
              </a:rPr>
            </a:br>
            <a:r>
              <a:rPr lang="en-US" sz="2000" b="0" i="0" u="none">
                <a:solidFill>
                  <a:schemeClr val="dk2"/>
                </a:solidFill>
                <a:latin typeface="Quattrocento Sans"/>
                <a:ea typeface="Quattrocento Sans"/>
                <a:cs typeface="Quattrocento Sans"/>
                <a:sym typeface="Quattrocento Sans"/>
              </a:rPr>
              <a:t>AMERICAN SOCIETY OF CIVIL ENGINEERS</a:t>
            </a:r>
            <a:endParaRPr/>
          </a:p>
        </p:txBody>
      </p:sp>
      <p:sp>
        <p:nvSpPr>
          <p:cNvPr id="410" name="Google Shape;410;p51"/>
          <p:cNvSpPr txBox="1">
            <a:spLocks noGrp="1"/>
          </p:cNvSpPr>
          <p:nvPr>
            <p:ph type="body" idx="1"/>
          </p:nvPr>
        </p:nvSpPr>
        <p:spPr>
          <a:xfrm>
            <a:off x="457200" y="2057400"/>
            <a:ext cx="8001000" cy="4416425"/>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Estimated investment needed by 2020, to get to a grade of B: $3.6 trillion</a:t>
            </a:r>
            <a:endParaRPr/>
          </a:p>
          <a:p>
            <a:pPr marL="228600" marR="0" lvl="0" indent="0" algn="l" rtl="0">
              <a:lnSpc>
                <a:spcPct val="100000"/>
              </a:lnSpc>
              <a:spcBef>
                <a:spcPts val="600"/>
              </a:spcBef>
              <a:spcAft>
                <a:spcPts val="0"/>
              </a:spcAft>
              <a:buClr>
                <a:schemeClr val="accent1"/>
              </a:buClr>
              <a:buSzPts val="1680"/>
              <a:buFont typeface="Noto Sans Symbols"/>
              <a:buNone/>
            </a:pPr>
            <a:endParaRPr sz="2400" b="0" i="0" u="none">
              <a:solidFill>
                <a:schemeClr val="dk1"/>
              </a:solidFill>
              <a:latin typeface="Quattrocento Sans"/>
              <a:ea typeface="Quattrocento Sans"/>
              <a:cs typeface="Quattrocento Sans"/>
              <a:sym typeface="Quattrocento Sans"/>
            </a:endParaRPr>
          </a:p>
          <a:p>
            <a:pPr marL="228600" marR="0" lvl="0" indent="0" algn="l" rtl="0">
              <a:lnSpc>
                <a:spcPct val="100000"/>
              </a:lnSpc>
              <a:spcBef>
                <a:spcPts val="60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Jobs:  Increase by 3.5 million </a:t>
            </a:r>
            <a:br>
              <a:rPr lang="en-US" sz="2400" b="0" i="0" u="none">
                <a:solidFill>
                  <a:schemeClr val="dk1"/>
                </a:solidFill>
                <a:latin typeface="Quattrocento Sans"/>
                <a:ea typeface="Quattrocento Sans"/>
                <a:cs typeface="Quattrocento Sans"/>
                <a:sym typeface="Quattrocento Sans"/>
              </a:rPr>
            </a:br>
            <a:r>
              <a:rPr lang="en-US" sz="2400" b="0" i="0" u="none">
                <a:solidFill>
                  <a:schemeClr val="dk1"/>
                </a:solidFill>
                <a:latin typeface="Quattrocento Sans"/>
                <a:ea typeface="Quattrocento Sans"/>
                <a:cs typeface="Quattrocento Sans"/>
                <a:sym typeface="Quattrocento Sans"/>
              </a:rPr>
              <a:t>	</a:t>
            </a:r>
            <a:endParaRPr/>
          </a:p>
          <a:p>
            <a:pPr marL="228600" marR="0" lvl="0" indent="0" algn="l" rtl="0">
              <a:lnSpc>
                <a:spcPct val="100000"/>
              </a:lnSpc>
              <a:spcBef>
                <a:spcPts val="60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Personal income:  Increase by $3,100 annually</a:t>
            </a:r>
            <a:endParaRPr/>
          </a:p>
          <a:p>
            <a:pPr marL="228600" marR="0" lvl="0" indent="0" algn="l" rtl="0">
              <a:lnSpc>
                <a:spcPct val="100000"/>
              </a:lnSpc>
              <a:spcBef>
                <a:spcPts val="60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		GDP:  Add $3.1 trillion </a:t>
            </a:r>
            <a:endParaRPr/>
          </a:p>
          <a:p>
            <a:pPr marL="228600" marR="0" lvl="0" indent="0" algn="l" rtl="0">
              <a:lnSpc>
                <a:spcPct val="100000"/>
              </a:lnSpc>
              <a:spcBef>
                <a:spcPts val="600"/>
              </a:spcBef>
              <a:spcAft>
                <a:spcPts val="0"/>
              </a:spcAft>
              <a:buClr>
                <a:schemeClr val="accent1"/>
              </a:buClr>
              <a:buSzPts val="1680"/>
              <a:buFont typeface="Noto Sans Symbols"/>
              <a:buNone/>
            </a:pPr>
            <a:endParaRPr sz="2400" b="0" i="0" u="none">
              <a:solidFill>
                <a:schemeClr val="dk1"/>
              </a:solidFill>
              <a:latin typeface="Century Schoolbook"/>
              <a:ea typeface="Century Schoolbook"/>
              <a:cs typeface="Century Schoolbook"/>
              <a:sym typeface="Century Schoolbook"/>
            </a:endParaRPr>
          </a:p>
          <a:p>
            <a:pPr marL="273050" marR="0" lvl="0" indent="-166370" algn="l" rtl="0">
              <a:spcBef>
                <a:spcPts val="600"/>
              </a:spcBef>
              <a:spcAft>
                <a:spcPts val="0"/>
              </a:spcAft>
              <a:buClr>
                <a:schemeClr val="accent1"/>
              </a:buClr>
              <a:buSzPts val="1680"/>
              <a:buFont typeface="Noto Sans Symbols"/>
              <a:buNone/>
            </a:pPr>
            <a:endParaRPr sz="2400" b="0" i="0" u="none">
              <a:solidFill>
                <a:schemeClr val="dk1"/>
              </a:solidFill>
              <a:latin typeface="Century Schoolbook"/>
              <a:ea typeface="Century Schoolbook"/>
              <a:cs typeface="Century Schoolbook"/>
              <a:sym typeface="Century Schoolbook"/>
            </a:endParaRPr>
          </a:p>
        </p:txBody>
      </p:sp>
      <p:sp>
        <p:nvSpPr>
          <p:cNvPr id="411" name="Google Shape;411;p51"/>
          <p:cNvSpPr txBox="1"/>
          <p:nvPr/>
        </p:nvSpPr>
        <p:spPr>
          <a:xfrm>
            <a:off x="7485062" y="533400"/>
            <a:ext cx="1316037" cy="1108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600"/>
              <a:buFont typeface="Arial"/>
              <a:buNone/>
            </a:pPr>
            <a:r>
              <a:rPr lang="en-US" sz="6600" b="1" i="0" u="none">
                <a:solidFill>
                  <a:schemeClr val="dk1"/>
                </a:solidFill>
                <a:latin typeface="Arial"/>
                <a:ea typeface="Arial"/>
                <a:cs typeface="Arial"/>
                <a:sym typeface="Arial"/>
              </a:rPr>
              <a:t>D+</a:t>
            </a:r>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52" descr="green_growth.jpg"/>
          <p:cNvPicPr preferRelativeResize="0">
            <a:picLocks noGrp="1"/>
          </p:cNvPicPr>
          <p:nvPr>
            <p:ph type="body" idx="1"/>
          </p:nvPr>
        </p:nvPicPr>
        <p:blipFill rotWithShape="1">
          <a:blip r:embed="rId3">
            <a:alphaModFix/>
          </a:blip>
          <a:srcRect l="17814" r="17814"/>
          <a:stretch/>
        </p:blipFill>
        <p:spPr>
          <a:xfrm>
            <a:off x="0" y="0"/>
            <a:ext cx="6172200" cy="6858000"/>
          </a:xfrm>
          <a:prstGeom prst="rect">
            <a:avLst/>
          </a:prstGeom>
          <a:noFill/>
          <a:ln>
            <a:noFill/>
          </a:ln>
        </p:spPr>
      </p:pic>
      <p:sp>
        <p:nvSpPr>
          <p:cNvPr id="417" name="Google Shape;417;p52"/>
          <p:cNvSpPr txBox="1">
            <a:spLocks noGrp="1"/>
          </p:cNvSpPr>
          <p:nvPr>
            <p:ph type="body" idx="1"/>
          </p:nvPr>
        </p:nvSpPr>
        <p:spPr>
          <a:xfrm>
            <a:off x="6324600" y="228600"/>
            <a:ext cx="2362200" cy="49561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80"/>
              <a:buNone/>
            </a:pPr>
            <a:r>
              <a:rPr lang="en-US" sz="2400" b="0" i="0" u="none">
                <a:solidFill>
                  <a:schemeClr val="dk1"/>
                </a:solidFill>
                <a:latin typeface="Quattrocento Sans"/>
                <a:ea typeface="Quattrocento Sans"/>
                <a:cs typeface="Quattrocento Sans"/>
                <a:sym typeface="Quattrocento Sans"/>
              </a:rPr>
              <a:t>Support Green Energy and Alternative Institutions</a:t>
            </a:r>
            <a:endParaRPr/>
          </a:p>
          <a:p>
            <a:pPr marL="0" lvl="0" indent="0" algn="l" rtl="0">
              <a:lnSpc>
                <a:spcPct val="100000"/>
              </a:lnSpc>
              <a:spcBef>
                <a:spcPts val="500"/>
              </a:spcBef>
              <a:spcAft>
                <a:spcPts val="0"/>
              </a:spcAft>
              <a:buSzPts val="1680"/>
              <a:buNone/>
            </a:pPr>
            <a:endParaRPr sz="2400" b="0" i="0" u="none">
              <a:solidFill>
                <a:schemeClr val="dk1"/>
              </a:solidFill>
              <a:latin typeface="Quattrocento Sans"/>
              <a:ea typeface="Quattrocento Sans"/>
              <a:cs typeface="Quattrocento Sans"/>
              <a:sym typeface="Quattrocento Sans"/>
            </a:endParaRPr>
          </a:p>
          <a:p>
            <a:pPr marL="0" lvl="0" indent="-80010" algn="l" rtl="0">
              <a:lnSpc>
                <a:spcPct val="100000"/>
              </a:lnSpc>
              <a:spcBef>
                <a:spcPts val="500"/>
              </a:spcBef>
              <a:spcAft>
                <a:spcPts val="0"/>
              </a:spcAft>
              <a:buClr>
                <a:schemeClr val="accent1"/>
              </a:buClr>
              <a:buSzPts val="1260"/>
              <a:buFont typeface="Noto Sans Symbols"/>
              <a:buChar char="❑"/>
            </a:pPr>
            <a:r>
              <a:rPr lang="en-US" sz="1800" b="0" i="0" u="none">
                <a:solidFill>
                  <a:schemeClr val="dk1"/>
                </a:solidFill>
                <a:latin typeface="Quattrocento Sans"/>
                <a:ea typeface="Quattrocento Sans"/>
                <a:cs typeface="Quattrocento Sans"/>
                <a:sym typeface="Quattrocento Sans"/>
              </a:rPr>
              <a:t>Local </a:t>
            </a:r>
            <a:endParaRPr/>
          </a:p>
          <a:p>
            <a:pPr marL="0" lvl="0" indent="-80010" algn="l" rtl="0">
              <a:lnSpc>
                <a:spcPct val="100000"/>
              </a:lnSpc>
              <a:spcBef>
                <a:spcPts val="500"/>
              </a:spcBef>
              <a:spcAft>
                <a:spcPts val="0"/>
              </a:spcAft>
              <a:buClr>
                <a:schemeClr val="accent1"/>
              </a:buClr>
              <a:buSzPts val="1260"/>
              <a:buFont typeface="Noto Sans Symbols"/>
              <a:buChar char="❑"/>
            </a:pPr>
            <a:r>
              <a:rPr lang="en-US" sz="1800" b="0" i="0" u="none">
                <a:solidFill>
                  <a:schemeClr val="dk1"/>
                </a:solidFill>
                <a:latin typeface="Quattrocento Sans"/>
                <a:ea typeface="Quattrocento Sans"/>
                <a:cs typeface="Quattrocento Sans"/>
                <a:sym typeface="Quattrocento Sans"/>
              </a:rPr>
              <a:t>Sustainable</a:t>
            </a:r>
            <a:endParaRPr/>
          </a:p>
          <a:p>
            <a:pPr marL="0" lvl="0" indent="-80010" algn="l" rtl="0">
              <a:lnSpc>
                <a:spcPct val="100000"/>
              </a:lnSpc>
              <a:spcBef>
                <a:spcPts val="500"/>
              </a:spcBef>
              <a:spcAft>
                <a:spcPts val="0"/>
              </a:spcAft>
              <a:buClr>
                <a:schemeClr val="accent1"/>
              </a:buClr>
              <a:buSzPts val="1260"/>
              <a:buFont typeface="Noto Sans Symbols"/>
              <a:buChar char="❑"/>
            </a:pPr>
            <a:r>
              <a:rPr lang="en-US" sz="1800" b="0" i="0" u="none">
                <a:solidFill>
                  <a:schemeClr val="dk1"/>
                </a:solidFill>
                <a:latin typeface="Quattrocento Sans"/>
                <a:ea typeface="Quattrocento Sans"/>
                <a:cs typeface="Quattrocento Sans"/>
                <a:sym typeface="Quattrocento Sans"/>
              </a:rPr>
              <a:t>Publicly</a:t>
            </a:r>
            <a:r>
              <a:rPr lang="en-US" sz="2400" b="0" i="0" u="none">
                <a:solidFill>
                  <a:schemeClr val="dk1"/>
                </a:solidFill>
                <a:latin typeface="Quattrocento Sans"/>
                <a:ea typeface="Quattrocento Sans"/>
                <a:cs typeface="Quattrocento Sans"/>
                <a:sym typeface="Quattrocento Sans"/>
              </a:rPr>
              <a:t> </a:t>
            </a:r>
            <a:r>
              <a:rPr lang="en-US" sz="1800" b="0" i="0" u="none">
                <a:solidFill>
                  <a:schemeClr val="dk1"/>
                </a:solidFill>
                <a:latin typeface="Quattrocento Sans"/>
                <a:ea typeface="Quattrocento Sans"/>
                <a:cs typeface="Quattrocento Sans"/>
                <a:sym typeface="Quattrocento Sans"/>
              </a:rPr>
              <a:t>financed</a:t>
            </a:r>
            <a:endParaRPr/>
          </a:p>
          <a:p>
            <a:pPr marL="0" lvl="0" indent="-80010" algn="l" rtl="0">
              <a:lnSpc>
                <a:spcPct val="100000"/>
              </a:lnSpc>
              <a:spcBef>
                <a:spcPts val="500"/>
              </a:spcBef>
              <a:spcAft>
                <a:spcPts val="0"/>
              </a:spcAft>
              <a:buClr>
                <a:schemeClr val="accent1"/>
              </a:buClr>
              <a:buSzPts val="1260"/>
              <a:buFont typeface="Noto Sans Symbols"/>
              <a:buChar char="❑"/>
            </a:pPr>
            <a:r>
              <a:rPr lang="en-US" sz="1800" b="0" i="0" u="none">
                <a:solidFill>
                  <a:schemeClr val="dk1"/>
                </a:solidFill>
                <a:latin typeface="Quattrocento Sans"/>
                <a:ea typeface="Quattrocento Sans"/>
                <a:cs typeface="Quattrocento Sans"/>
                <a:sym typeface="Quattrocento Sans"/>
              </a:rPr>
              <a:t>Democratic control of energy production and distribution</a:t>
            </a:r>
            <a:endParaRPr/>
          </a:p>
          <a:p>
            <a:pPr marL="0" lvl="0" indent="0" algn="l" rtl="0">
              <a:lnSpc>
                <a:spcPct val="100000"/>
              </a:lnSpc>
              <a:spcBef>
                <a:spcPts val="500"/>
              </a:spcBef>
              <a:spcAft>
                <a:spcPts val="0"/>
              </a:spcAft>
              <a:buClr>
                <a:schemeClr val="accent1"/>
              </a:buClr>
              <a:buSzPts val="840"/>
              <a:buFont typeface="Noto Sans Symbols"/>
              <a:buNone/>
            </a:pPr>
            <a:endParaRPr sz="1200" b="0" i="0" u="none">
              <a:solidFill>
                <a:schemeClr val="dk1"/>
              </a:solidFill>
              <a:latin typeface="Century Schoolbook"/>
              <a:ea typeface="Century Schoolbook"/>
              <a:cs typeface="Century Schoolbook"/>
              <a:sym typeface="Century Schoolbook"/>
            </a:endParaRPr>
          </a:p>
          <a:p>
            <a:pPr marL="0" lvl="0" indent="0" algn="l" rtl="0">
              <a:lnSpc>
                <a:spcPct val="100000"/>
              </a:lnSpc>
              <a:spcBef>
                <a:spcPts val="500"/>
              </a:spcBef>
              <a:spcAft>
                <a:spcPts val="0"/>
              </a:spcAft>
              <a:buSzPts val="840"/>
              <a:buNone/>
            </a:pPr>
            <a:endParaRPr sz="1200" b="0" i="0" u="none">
              <a:solidFill>
                <a:schemeClr val="dk1"/>
              </a:solidFill>
              <a:latin typeface="Century Schoolbook"/>
              <a:ea typeface="Century Schoolbook"/>
              <a:cs typeface="Century Schoolbook"/>
              <a:sym typeface="Century Schoolbook"/>
            </a:endParaRPr>
          </a:p>
          <a:p>
            <a:pPr marL="0" lvl="0" indent="0" algn="l" rtl="0">
              <a:spcBef>
                <a:spcPts val="500"/>
              </a:spcBef>
              <a:spcAft>
                <a:spcPts val="0"/>
              </a:spcAft>
              <a:buSzPts val="840"/>
              <a:buFont typeface="Century Schoolbook"/>
              <a:buNone/>
            </a:pPr>
            <a:endParaRPr sz="1200" b="0" i="0" u="none">
              <a:solidFill>
                <a:schemeClr val="dk1"/>
              </a:solidFill>
              <a:latin typeface="Century Schoolbook"/>
              <a:ea typeface="Century Schoolbook"/>
              <a:cs typeface="Century Schoolbook"/>
              <a:sym typeface="Century Schoolbook"/>
            </a:endParaRP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3"/>
          <p:cNvSpPr txBox="1">
            <a:spLocks noGrp="1"/>
          </p:cNvSpPr>
          <p:nvPr>
            <p:ph type="body" idx="1"/>
          </p:nvPr>
        </p:nvSpPr>
        <p:spPr>
          <a:xfrm>
            <a:off x="6248400" y="1676400"/>
            <a:ext cx="2438400" cy="2057400"/>
          </a:xfrm>
          <a:prstGeom prst="rect">
            <a:avLst/>
          </a:prstGeom>
          <a:noFill/>
          <a:ln>
            <a:noFill/>
          </a:ln>
        </p:spPr>
        <p:txBody>
          <a:bodyPr spcFirstLastPara="1" wrap="square" lIns="91425" tIns="45700" rIns="91425" bIns="45700" anchor="t" anchorCtr="0">
            <a:noAutofit/>
          </a:bodyPr>
          <a:lstStyle/>
          <a:p>
            <a:pPr marL="0" lvl="0" indent="0" algn="l" rtl="0">
              <a:lnSpc>
                <a:spcPct val="160000"/>
              </a:lnSpc>
              <a:spcBef>
                <a:spcPts val="0"/>
              </a:spcBef>
              <a:spcAft>
                <a:spcPts val="0"/>
              </a:spcAft>
              <a:buSzPts val="1400"/>
              <a:buNone/>
            </a:pPr>
            <a:r>
              <a:rPr lang="en-US" sz="2000" b="1" i="0" u="none">
                <a:solidFill>
                  <a:schemeClr val="dk1"/>
                </a:solidFill>
                <a:latin typeface="Quattrocento Sans"/>
                <a:ea typeface="Quattrocento Sans"/>
                <a:cs typeface="Quattrocento Sans"/>
                <a:sym typeface="Quattrocento Sans"/>
              </a:rPr>
              <a:t>Holding harmless the workers and communities that are now dependent on military spending</a:t>
            </a:r>
            <a:endParaRPr/>
          </a:p>
        </p:txBody>
      </p:sp>
      <p:pic>
        <p:nvPicPr>
          <p:cNvPr id="423" name="Google Shape;423;p53"/>
          <p:cNvPicPr preferRelativeResize="0"/>
          <p:nvPr/>
        </p:nvPicPr>
        <p:blipFill rotWithShape="1">
          <a:blip r:embed="rId3">
            <a:alphaModFix/>
          </a:blip>
          <a:srcRect/>
          <a:stretch/>
        </p:blipFill>
        <p:spPr>
          <a:xfrm>
            <a:off x="990600" y="1731962"/>
            <a:ext cx="4267200" cy="2384425"/>
          </a:xfrm>
          <a:prstGeom prst="rect">
            <a:avLst/>
          </a:prstGeom>
          <a:noFill/>
          <a:ln>
            <a:noFill/>
          </a:ln>
        </p:spPr>
      </p:pic>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4"/>
          <p:cNvSpPr txBox="1">
            <a:spLocks noGrp="1"/>
          </p:cNvSpPr>
          <p:nvPr>
            <p:ph type="title"/>
          </p:nvPr>
        </p:nvSpPr>
        <p:spPr>
          <a:xfrm>
            <a:off x="457200" y="1066800"/>
            <a:ext cx="7467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200"/>
              <a:buFont typeface="Quattrocento Sans"/>
              <a:buNone/>
            </a:pPr>
            <a:r>
              <a:rPr lang="en-US" sz="3200" b="1" i="0" u="none">
                <a:solidFill>
                  <a:schemeClr val="dk2"/>
                </a:solidFill>
                <a:latin typeface="Quattrocento Sans"/>
                <a:ea typeface="Quattrocento Sans"/>
                <a:cs typeface="Quattrocento Sans"/>
                <a:sym typeface="Quattrocento Sans"/>
              </a:rPr>
              <a:t>LOCAL PLANNING</a:t>
            </a:r>
            <a:r>
              <a:rPr lang="en-US" sz="3200" b="0" i="0" u="none">
                <a:solidFill>
                  <a:schemeClr val="dk2"/>
                </a:solidFill>
                <a:latin typeface="Quattrocento Sans"/>
                <a:ea typeface="Quattrocento Sans"/>
                <a:cs typeface="Quattrocento Sans"/>
                <a:sym typeface="Quattrocento Sans"/>
              </a:rPr>
              <a:t>: ENCOURAGE LOCAL GOVERNMENTS TO ESTABLISH FUTURES COMMISSIONS AND TO APPLY FOR DEVELOPMENT GRANTS </a:t>
            </a:r>
            <a:endParaRPr/>
          </a:p>
        </p:txBody>
      </p:sp>
      <p:sp>
        <p:nvSpPr>
          <p:cNvPr id="429" name="Google Shape;429;p54"/>
          <p:cNvSpPr txBox="1">
            <a:spLocks noGrp="1"/>
          </p:cNvSpPr>
          <p:nvPr>
            <p:ph type="body" idx="1"/>
          </p:nvPr>
        </p:nvSpPr>
        <p:spPr>
          <a:xfrm>
            <a:off x="533400" y="2438400"/>
            <a:ext cx="7467600" cy="4873625"/>
          </a:xfrm>
          <a:prstGeom prst="rect">
            <a:avLst/>
          </a:prstGeom>
          <a:noFill/>
          <a:ln>
            <a:noFill/>
          </a:ln>
        </p:spPr>
        <p:txBody>
          <a:bodyPr spcFirstLastPara="1" wrap="square" lIns="91425" tIns="45700" rIns="91425" bIns="45700" anchor="t" anchorCtr="0">
            <a:noAutofit/>
          </a:bodyPr>
          <a:lstStyle/>
          <a:p>
            <a:pPr marL="346075" marR="0" lvl="0" indent="-346075" algn="l" rtl="0">
              <a:lnSpc>
                <a:spcPct val="100000"/>
              </a:lnSpc>
              <a:spcBef>
                <a:spcPts val="0"/>
              </a:spcBef>
              <a:spcAft>
                <a:spcPts val="0"/>
              </a:spcAft>
              <a:buClr>
                <a:schemeClr val="accent1"/>
              </a:buClr>
              <a:buSzPts val="1680"/>
              <a:buFont typeface="Noto Sans Symbols"/>
              <a:buChar char="🞆"/>
            </a:pPr>
            <a:r>
              <a:rPr lang="en-US" sz="2400" b="1" i="0" u="none">
                <a:solidFill>
                  <a:schemeClr val="dk1"/>
                </a:solidFill>
                <a:latin typeface="Quattrocento Sans"/>
                <a:ea typeface="Quattrocento Sans"/>
                <a:cs typeface="Quattrocento Sans"/>
                <a:sym typeface="Quattrocento Sans"/>
              </a:rPr>
              <a:t>Community planning: </a:t>
            </a:r>
            <a:r>
              <a:rPr lang="en-US" sz="2400" b="0" i="0" u="none">
                <a:solidFill>
                  <a:schemeClr val="dk1"/>
                </a:solidFill>
                <a:latin typeface="Quattrocento Sans"/>
                <a:ea typeface="Quattrocento Sans"/>
                <a:cs typeface="Quattrocento Sans"/>
                <a:sym typeface="Quattrocento Sans"/>
              </a:rPr>
              <a:t>Commerce Department grants for communities undergoing dislocations--to examine new areas of economic development. </a:t>
            </a:r>
            <a:endParaRPr/>
          </a:p>
          <a:p>
            <a:pPr marL="346075" marR="0" lvl="0" indent="-346075" algn="l" rtl="0">
              <a:lnSpc>
                <a:spcPct val="100000"/>
              </a:lnSpc>
              <a:spcBef>
                <a:spcPts val="600"/>
              </a:spcBef>
              <a:spcAft>
                <a:spcPts val="0"/>
              </a:spcAft>
              <a:buClr>
                <a:schemeClr val="accent1"/>
              </a:buClr>
              <a:buSzPts val="1680"/>
              <a:buFont typeface="Noto Sans Symbols"/>
              <a:buNone/>
            </a:pPr>
            <a:endParaRPr sz="2400" b="0" i="0" u="none">
              <a:solidFill>
                <a:schemeClr val="dk1"/>
              </a:solidFill>
              <a:latin typeface="Quattrocento Sans"/>
              <a:ea typeface="Quattrocento Sans"/>
              <a:cs typeface="Quattrocento Sans"/>
              <a:sym typeface="Quattrocento Sans"/>
            </a:endParaRPr>
          </a:p>
          <a:p>
            <a:pPr marL="346075" marR="0" lvl="0" indent="-346075" algn="l" rtl="0">
              <a:lnSpc>
                <a:spcPct val="100000"/>
              </a:lnSpc>
              <a:spcBef>
                <a:spcPts val="600"/>
              </a:spcBef>
              <a:spcAft>
                <a:spcPts val="0"/>
              </a:spcAft>
              <a:buClr>
                <a:schemeClr val="accent1"/>
              </a:buClr>
              <a:buSzPts val="1680"/>
              <a:buFont typeface="Noto Sans Symbols"/>
              <a:buChar char="🞆"/>
            </a:pPr>
            <a:r>
              <a:rPr lang="en-US" sz="2400" b="1" i="0" u="none">
                <a:solidFill>
                  <a:schemeClr val="dk1"/>
                </a:solidFill>
                <a:latin typeface="Quattrocento Sans"/>
                <a:ea typeface="Quattrocento Sans"/>
                <a:cs typeface="Quattrocento Sans"/>
                <a:sym typeface="Quattrocento Sans"/>
              </a:rPr>
              <a:t>Finance: </a:t>
            </a:r>
            <a:r>
              <a:rPr lang="en-US" sz="2400" b="0" i="0" u="none">
                <a:solidFill>
                  <a:schemeClr val="dk1"/>
                </a:solidFill>
                <a:latin typeface="Quattrocento Sans"/>
                <a:ea typeface="Quattrocento Sans"/>
                <a:cs typeface="Quattrocento Sans"/>
                <a:sym typeface="Quattrocento Sans"/>
              </a:rPr>
              <a:t>Commerce, Energy and Treasury Departments—grants for economic development focused on clean energy and transportation. </a:t>
            </a:r>
            <a:endParaRPr/>
          </a:p>
          <a:p>
            <a:pPr marL="346075" marR="0" lvl="0" indent="-239395" algn="l" rtl="0">
              <a:lnSpc>
                <a:spcPct val="100000"/>
              </a:lnSpc>
              <a:spcBef>
                <a:spcPts val="600"/>
              </a:spcBef>
              <a:spcAft>
                <a:spcPts val="0"/>
              </a:spcAft>
              <a:buClr>
                <a:schemeClr val="accent1"/>
              </a:buClr>
              <a:buSzPts val="1680"/>
              <a:buFont typeface="Noto Sans Symbols"/>
              <a:buNone/>
            </a:pPr>
            <a:endParaRPr sz="2400" b="0" i="0" u="none">
              <a:solidFill>
                <a:schemeClr val="dk1"/>
              </a:solidFill>
              <a:latin typeface="Century Schoolbook"/>
              <a:ea typeface="Century Schoolbook"/>
              <a:cs typeface="Century Schoolbook"/>
              <a:sym typeface="Century Schoolbook"/>
            </a:endParaRPr>
          </a:p>
          <a:p>
            <a:pPr marL="273050" marR="0" lvl="0" indent="-166370" algn="l" rtl="0">
              <a:spcBef>
                <a:spcPts val="600"/>
              </a:spcBef>
              <a:spcAft>
                <a:spcPts val="0"/>
              </a:spcAft>
              <a:buClr>
                <a:schemeClr val="accent1"/>
              </a:buClr>
              <a:buSzPts val="1680"/>
              <a:buFont typeface="Noto Sans Symbols"/>
              <a:buNone/>
            </a:pPr>
            <a:endParaRPr sz="2400" b="0" i="0" u="none">
              <a:solidFill>
                <a:schemeClr val="dk1"/>
              </a:solidFill>
              <a:latin typeface="Century Schoolbook"/>
              <a:ea typeface="Century Schoolbook"/>
              <a:cs typeface="Century Schoolbook"/>
              <a:sym typeface="Century Schoolbook"/>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5"/>
          <p:cNvSpPr txBox="1">
            <a:spLocks noGrp="1"/>
          </p:cNvSpPr>
          <p:nvPr>
            <p:ph type="title"/>
          </p:nvPr>
        </p:nvSpPr>
        <p:spPr>
          <a:xfrm>
            <a:off x="184150" y="152400"/>
            <a:ext cx="8686800" cy="6048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B6E5A"/>
              </a:buClr>
              <a:buSzPts val="4300"/>
              <a:buFont typeface="Quattrocento Sans"/>
              <a:buNone/>
            </a:pPr>
            <a:r>
              <a:rPr lang="en-US" sz="4300" b="1" i="0" u="none">
                <a:solidFill>
                  <a:srgbClr val="EB6E5A"/>
                </a:solidFill>
                <a:latin typeface="Quattrocento Sans"/>
                <a:ea typeface="Quattrocento Sans"/>
                <a:cs typeface="Quattrocento Sans"/>
                <a:sym typeface="Quattrocento Sans"/>
              </a:rPr>
              <a:t>TRANSITION TO A PEACE ECONOMY</a:t>
            </a:r>
            <a:endParaRPr/>
          </a:p>
        </p:txBody>
      </p:sp>
      <p:sp>
        <p:nvSpPr>
          <p:cNvPr id="435" name="Google Shape;435;p55"/>
          <p:cNvSpPr txBox="1"/>
          <p:nvPr/>
        </p:nvSpPr>
        <p:spPr>
          <a:xfrm>
            <a:off x="304800" y="762000"/>
            <a:ext cx="7924800" cy="4862512"/>
          </a:xfrm>
          <a:prstGeom prst="rect">
            <a:avLst/>
          </a:prstGeom>
          <a:noFill/>
          <a:ln>
            <a:noFill/>
          </a:ln>
        </p:spPr>
        <p:txBody>
          <a:bodyPr spcFirstLastPara="1" wrap="square" lIns="91425" tIns="45700" rIns="91425" bIns="45700" anchor="t" anchorCtr="0">
            <a:noAutofit/>
          </a:bodyPr>
          <a:lstStyle/>
          <a:p>
            <a:pPr marL="365125" marR="0" lvl="0" indent="-365125" algn="l" rtl="0">
              <a:lnSpc>
                <a:spcPct val="100000"/>
              </a:lnSpc>
              <a:spcBef>
                <a:spcPts val="0"/>
              </a:spcBef>
              <a:spcAft>
                <a:spcPts val="0"/>
              </a:spcAft>
              <a:buClr>
                <a:srgbClr val="404040"/>
              </a:buClr>
              <a:buSzPts val="2800"/>
              <a:buFont typeface="Arial"/>
              <a:buChar char="•"/>
            </a:pPr>
            <a:r>
              <a:rPr lang="en-US" sz="2800" b="1" i="0" u="none">
                <a:solidFill>
                  <a:srgbClr val="404040"/>
                </a:solidFill>
                <a:latin typeface="Quattrocento Sans"/>
                <a:ea typeface="Quattrocento Sans"/>
                <a:cs typeface="Quattrocento Sans"/>
                <a:sym typeface="Quattrocento Sans"/>
              </a:rPr>
              <a:t>Fully fund education, social services &amp; public programs</a:t>
            </a:r>
            <a:endParaRPr/>
          </a:p>
          <a:p>
            <a:pPr marL="365125" marR="0" lvl="0" indent="-365125" algn="l" rtl="0">
              <a:lnSpc>
                <a:spcPct val="100000"/>
              </a:lnSpc>
              <a:spcBef>
                <a:spcPts val="1800"/>
              </a:spcBef>
              <a:spcAft>
                <a:spcPts val="0"/>
              </a:spcAft>
              <a:buClr>
                <a:srgbClr val="404040"/>
              </a:buClr>
              <a:buSzPts val="2800"/>
              <a:buFont typeface="Arial"/>
              <a:buChar char="•"/>
            </a:pPr>
            <a:r>
              <a:rPr lang="en-US" sz="2800" b="1" i="0" u="none">
                <a:solidFill>
                  <a:srgbClr val="404040"/>
                </a:solidFill>
                <a:latin typeface="Quattrocento Sans"/>
                <a:ea typeface="Quattrocento Sans"/>
                <a:cs typeface="Quattrocento Sans"/>
                <a:sym typeface="Quattrocento Sans"/>
              </a:rPr>
              <a:t>Invest in sustainable technologies, mass transit, public works &amp; infrastructure, rehabilitate schools &amp; housing, health care for all, and other sectors that create well-paid stable jobs  </a:t>
            </a:r>
            <a:endParaRPr/>
          </a:p>
          <a:p>
            <a:pPr marL="365125" marR="0" lvl="0" indent="-365125" algn="l" rtl="0">
              <a:lnSpc>
                <a:spcPct val="100000"/>
              </a:lnSpc>
              <a:spcBef>
                <a:spcPts val="1800"/>
              </a:spcBef>
              <a:spcAft>
                <a:spcPts val="0"/>
              </a:spcAft>
              <a:buClr>
                <a:srgbClr val="404040"/>
              </a:buClr>
              <a:buSzPts val="2800"/>
              <a:buFont typeface="Arial"/>
              <a:buChar char="•"/>
            </a:pPr>
            <a:r>
              <a:rPr lang="en-US" sz="2800" b="1" i="0" u="none">
                <a:solidFill>
                  <a:srgbClr val="404040"/>
                </a:solidFill>
                <a:latin typeface="Quattrocento Sans"/>
                <a:ea typeface="Quattrocento Sans"/>
                <a:cs typeface="Quattrocento Sans"/>
                <a:sym typeface="Quattrocento Sans"/>
              </a:rPr>
              <a:t>Provide income and benefit guarantees to all displaced defense industry workers until next job or retirement</a:t>
            </a:r>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4"/>
                                        </p:tgtEl>
                                        <p:attrNameLst>
                                          <p:attrName>style.visibility</p:attrName>
                                        </p:attrNameLst>
                                      </p:cBhvr>
                                      <p:to>
                                        <p:strVal val="visible"/>
                                      </p:to>
                                    </p:set>
                                    <p:animEffect transition="in" filter="fade">
                                      <p:cBhvr>
                                        <p:cTn id="7" dur="2000"/>
                                        <p:tgtEl>
                                          <p:spTgt spid="434"/>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435">
                                            <p:txEl>
                                              <p:pRg st="0" end="0"/>
                                            </p:txEl>
                                          </p:spTgt>
                                        </p:tgtEl>
                                        <p:attrNameLst>
                                          <p:attrName>style.visibility</p:attrName>
                                        </p:attrNameLst>
                                      </p:cBhvr>
                                      <p:to>
                                        <p:strVal val="visible"/>
                                      </p:to>
                                    </p:set>
                                    <p:animEffect transition="in" filter="fade">
                                      <p:cBhvr>
                                        <p:cTn id="11" dur="2000"/>
                                        <p:tgtEl>
                                          <p:spTgt spid="435">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1500"/>
                                  </p:stCondLst>
                                  <p:childTnLst>
                                    <p:set>
                                      <p:cBhvr>
                                        <p:cTn id="14" dur="1" fill="hold">
                                          <p:stCondLst>
                                            <p:cond delay="0"/>
                                          </p:stCondLst>
                                        </p:cTn>
                                        <p:tgtEl>
                                          <p:spTgt spid="435">
                                            <p:txEl>
                                              <p:pRg st="1" end="1"/>
                                            </p:txEl>
                                          </p:spTgt>
                                        </p:tgtEl>
                                        <p:attrNameLst>
                                          <p:attrName>style.visibility</p:attrName>
                                        </p:attrNameLst>
                                      </p:cBhvr>
                                      <p:to>
                                        <p:strVal val="visible"/>
                                      </p:to>
                                    </p:set>
                                    <p:animEffect transition="in" filter="fade">
                                      <p:cBhvr>
                                        <p:cTn id="15" dur="2000"/>
                                        <p:tgtEl>
                                          <p:spTgt spid="435">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1500"/>
                                  </p:stCondLst>
                                  <p:childTnLst>
                                    <p:set>
                                      <p:cBhvr>
                                        <p:cTn id="18" dur="1" fill="hold">
                                          <p:stCondLst>
                                            <p:cond delay="0"/>
                                          </p:stCondLst>
                                        </p:cTn>
                                        <p:tgtEl>
                                          <p:spTgt spid="435">
                                            <p:txEl>
                                              <p:pRg st="2" end="2"/>
                                            </p:txEl>
                                          </p:spTgt>
                                        </p:tgtEl>
                                        <p:attrNameLst>
                                          <p:attrName>style.visibility</p:attrName>
                                        </p:attrNameLst>
                                      </p:cBhvr>
                                      <p:to>
                                        <p:strVal val="visible"/>
                                      </p:to>
                                    </p:set>
                                    <p:animEffect transition="in" filter="fade">
                                      <p:cBhvr>
                                        <p:cTn id="19" dur="2000"/>
                                        <p:tgtEl>
                                          <p:spTgt spid="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6"/>
          <p:cNvSpPr txBox="1">
            <a:spLocks noGrp="1"/>
          </p:cNvSpPr>
          <p:nvPr>
            <p:ph type="title"/>
          </p:nvPr>
        </p:nvSpPr>
        <p:spPr>
          <a:xfrm>
            <a:off x="184150" y="152400"/>
            <a:ext cx="8686800" cy="6048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B6E5A"/>
              </a:buClr>
              <a:buSzPts val="4300"/>
              <a:buFont typeface="Quattrocento Sans"/>
              <a:buNone/>
            </a:pPr>
            <a:r>
              <a:rPr lang="en-US" sz="4300" b="1" i="0" u="none">
                <a:solidFill>
                  <a:srgbClr val="EB6E5A"/>
                </a:solidFill>
                <a:latin typeface="Quattrocento Sans"/>
                <a:ea typeface="Quattrocento Sans"/>
                <a:cs typeface="Quattrocento Sans"/>
                <a:sym typeface="Quattrocento Sans"/>
              </a:rPr>
              <a:t>TRANSITION TO A PEACE ECONOMY</a:t>
            </a:r>
            <a:endParaRPr/>
          </a:p>
        </p:txBody>
      </p:sp>
      <p:sp>
        <p:nvSpPr>
          <p:cNvPr id="441" name="Google Shape;441;p56"/>
          <p:cNvSpPr txBox="1"/>
          <p:nvPr/>
        </p:nvSpPr>
        <p:spPr>
          <a:xfrm>
            <a:off x="304800" y="762000"/>
            <a:ext cx="7924800" cy="5324475"/>
          </a:xfrm>
          <a:prstGeom prst="rect">
            <a:avLst/>
          </a:prstGeom>
          <a:noFill/>
          <a:ln>
            <a:noFill/>
          </a:ln>
        </p:spPr>
        <p:txBody>
          <a:bodyPr spcFirstLastPara="1" wrap="square" lIns="91425" tIns="45700" rIns="91425" bIns="45700" anchor="t" anchorCtr="0">
            <a:noAutofit/>
          </a:bodyPr>
          <a:lstStyle/>
          <a:p>
            <a:pPr marL="365125" marR="0" lvl="0" indent="-365125" algn="l" rtl="0">
              <a:lnSpc>
                <a:spcPct val="100000"/>
              </a:lnSpc>
              <a:spcBef>
                <a:spcPts val="0"/>
              </a:spcBef>
              <a:spcAft>
                <a:spcPts val="0"/>
              </a:spcAft>
              <a:buClr>
                <a:srgbClr val="404040"/>
              </a:buClr>
              <a:buSzPts val="2800"/>
              <a:buFont typeface="Arial"/>
              <a:buChar char="•"/>
            </a:pPr>
            <a:r>
              <a:rPr lang="en-US" sz="2800" b="1" i="0" u="none">
                <a:solidFill>
                  <a:srgbClr val="404040"/>
                </a:solidFill>
                <a:latin typeface="Quattrocento Sans"/>
                <a:ea typeface="Quattrocento Sans"/>
                <a:cs typeface="Quattrocento Sans"/>
                <a:sym typeface="Quattrocento Sans"/>
              </a:rPr>
              <a:t>Pay all expenses for relocation to new jobs</a:t>
            </a:r>
            <a:endParaRPr/>
          </a:p>
          <a:p>
            <a:pPr marL="365125" marR="0" lvl="0" indent="-365125" algn="l" rtl="0">
              <a:lnSpc>
                <a:spcPct val="100000"/>
              </a:lnSpc>
              <a:spcBef>
                <a:spcPts val="1800"/>
              </a:spcBef>
              <a:spcAft>
                <a:spcPts val="0"/>
              </a:spcAft>
              <a:buClr>
                <a:srgbClr val="404040"/>
              </a:buClr>
              <a:buSzPts val="2800"/>
              <a:buFont typeface="Arial"/>
              <a:buChar char="•"/>
            </a:pPr>
            <a:r>
              <a:rPr lang="en-US" sz="2800" b="1" i="0" u="none">
                <a:solidFill>
                  <a:srgbClr val="404040"/>
                </a:solidFill>
                <a:latin typeface="Quattrocento Sans"/>
                <a:ea typeface="Quattrocento Sans"/>
                <a:cs typeface="Quattrocento Sans"/>
                <a:sym typeface="Quattrocento Sans"/>
              </a:rPr>
              <a:t>Fully paid retraining for comparable jobs in other sectors</a:t>
            </a:r>
            <a:endParaRPr/>
          </a:p>
          <a:p>
            <a:pPr marL="365125" marR="0" lvl="0" indent="-365125" algn="l" rtl="0">
              <a:lnSpc>
                <a:spcPct val="100000"/>
              </a:lnSpc>
              <a:spcBef>
                <a:spcPts val="1800"/>
              </a:spcBef>
              <a:spcAft>
                <a:spcPts val="0"/>
              </a:spcAft>
              <a:buClr>
                <a:srgbClr val="404040"/>
              </a:buClr>
              <a:buSzPts val="2800"/>
              <a:buFont typeface="Arial"/>
              <a:buChar char="•"/>
            </a:pPr>
            <a:r>
              <a:rPr lang="en-US" sz="2800" b="1" i="0" u="none">
                <a:solidFill>
                  <a:srgbClr val="404040"/>
                </a:solidFill>
                <a:latin typeface="Quattrocento Sans"/>
                <a:ea typeface="Quattrocento Sans"/>
                <a:cs typeface="Quattrocento Sans"/>
                <a:sym typeface="Quattrocento Sans"/>
              </a:rPr>
              <a:t>Fully compensate communities for loss of tax revenues</a:t>
            </a:r>
            <a:endParaRPr/>
          </a:p>
          <a:p>
            <a:pPr marL="365125" marR="0" lvl="0" indent="-365125" algn="l" rtl="0">
              <a:lnSpc>
                <a:spcPct val="100000"/>
              </a:lnSpc>
              <a:spcBef>
                <a:spcPts val="1800"/>
              </a:spcBef>
              <a:spcAft>
                <a:spcPts val="0"/>
              </a:spcAft>
              <a:buClr>
                <a:srgbClr val="404040"/>
              </a:buClr>
              <a:buSzPts val="2800"/>
              <a:buFont typeface="Arial"/>
              <a:buChar char="•"/>
            </a:pPr>
            <a:r>
              <a:rPr lang="en-US" sz="2800" b="1" i="0" u="none">
                <a:solidFill>
                  <a:srgbClr val="404040"/>
                </a:solidFill>
                <a:latin typeface="Quattrocento Sans"/>
                <a:ea typeface="Quattrocento Sans"/>
                <a:cs typeface="Quattrocento Sans"/>
                <a:sym typeface="Quattrocento Sans"/>
              </a:rPr>
              <a:t>Establish community employment investment trusts to develop alternative sources of sustainable employment</a:t>
            </a:r>
            <a:endParaRPr/>
          </a:p>
          <a:p>
            <a:pPr marL="365125" marR="0" lvl="0" indent="-365125" algn="l" rtl="0">
              <a:lnSpc>
                <a:spcPct val="100000"/>
              </a:lnSpc>
              <a:spcBef>
                <a:spcPts val="1800"/>
              </a:spcBef>
              <a:spcAft>
                <a:spcPts val="0"/>
              </a:spcAft>
              <a:buClr>
                <a:srgbClr val="404040"/>
              </a:buClr>
              <a:buSzPts val="2800"/>
              <a:buFont typeface="Arial"/>
              <a:buChar char="•"/>
            </a:pPr>
            <a:r>
              <a:rPr lang="en-US" sz="2800" b="1" i="0" u="none">
                <a:solidFill>
                  <a:srgbClr val="404040"/>
                </a:solidFill>
                <a:latin typeface="Quattrocento Sans"/>
                <a:ea typeface="Quattrocento Sans"/>
                <a:cs typeface="Quattrocento Sans"/>
                <a:sym typeface="Quattrocento Sans"/>
              </a:rPr>
              <a:t>Provide comprehensive care for all injured veterans and their beneficiaries</a:t>
            </a:r>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2000"/>
                                        <p:tgtEl>
                                          <p:spTgt spid="440"/>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441">
                                            <p:txEl>
                                              <p:pRg st="0" end="0"/>
                                            </p:txEl>
                                          </p:spTgt>
                                        </p:tgtEl>
                                        <p:attrNameLst>
                                          <p:attrName>style.visibility</p:attrName>
                                        </p:attrNameLst>
                                      </p:cBhvr>
                                      <p:to>
                                        <p:strVal val="visible"/>
                                      </p:to>
                                    </p:set>
                                    <p:animEffect transition="in" filter="fade">
                                      <p:cBhvr>
                                        <p:cTn id="11" dur="2000"/>
                                        <p:tgtEl>
                                          <p:spTgt spid="441">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1500"/>
                                  </p:stCondLst>
                                  <p:childTnLst>
                                    <p:set>
                                      <p:cBhvr>
                                        <p:cTn id="14" dur="1" fill="hold">
                                          <p:stCondLst>
                                            <p:cond delay="0"/>
                                          </p:stCondLst>
                                        </p:cTn>
                                        <p:tgtEl>
                                          <p:spTgt spid="441">
                                            <p:txEl>
                                              <p:pRg st="1" end="1"/>
                                            </p:txEl>
                                          </p:spTgt>
                                        </p:tgtEl>
                                        <p:attrNameLst>
                                          <p:attrName>style.visibility</p:attrName>
                                        </p:attrNameLst>
                                      </p:cBhvr>
                                      <p:to>
                                        <p:strVal val="visible"/>
                                      </p:to>
                                    </p:set>
                                    <p:animEffect transition="in" filter="fade">
                                      <p:cBhvr>
                                        <p:cTn id="15" dur="2000"/>
                                        <p:tgtEl>
                                          <p:spTgt spid="441">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1500"/>
                                  </p:stCondLst>
                                  <p:childTnLst>
                                    <p:set>
                                      <p:cBhvr>
                                        <p:cTn id="18" dur="1" fill="hold">
                                          <p:stCondLst>
                                            <p:cond delay="0"/>
                                          </p:stCondLst>
                                        </p:cTn>
                                        <p:tgtEl>
                                          <p:spTgt spid="441">
                                            <p:txEl>
                                              <p:pRg st="2" end="2"/>
                                            </p:txEl>
                                          </p:spTgt>
                                        </p:tgtEl>
                                        <p:attrNameLst>
                                          <p:attrName>style.visibility</p:attrName>
                                        </p:attrNameLst>
                                      </p:cBhvr>
                                      <p:to>
                                        <p:strVal val="visible"/>
                                      </p:to>
                                    </p:set>
                                    <p:animEffect transition="in" filter="fade">
                                      <p:cBhvr>
                                        <p:cTn id="19" dur="2000"/>
                                        <p:tgtEl>
                                          <p:spTgt spid="441">
                                            <p:txEl>
                                              <p:pRg st="2" end="2"/>
                                            </p:txEl>
                                          </p:spTgt>
                                        </p:tgtEl>
                                      </p:cBhvr>
                                    </p:animEffect>
                                  </p:childTnLst>
                                </p:cTn>
                              </p:par>
                            </p:childTnLst>
                          </p:cTn>
                        </p:par>
                        <p:par>
                          <p:cTn id="20" fill="hold">
                            <p:stCondLst>
                              <p:cond delay="8000"/>
                            </p:stCondLst>
                            <p:childTnLst>
                              <p:par>
                                <p:cTn id="21" presetID="10" presetClass="entr" presetSubtype="0" fill="hold" nodeType="afterEffect">
                                  <p:stCondLst>
                                    <p:cond delay="1500"/>
                                  </p:stCondLst>
                                  <p:childTnLst>
                                    <p:set>
                                      <p:cBhvr>
                                        <p:cTn id="22" dur="1" fill="hold">
                                          <p:stCondLst>
                                            <p:cond delay="0"/>
                                          </p:stCondLst>
                                        </p:cTn>
                                        <p:tgtEl>
                                          <p:spTgt spid="441">
                                            <p:txEl>
                                              <p:pRg st="3" end="3"/>
                                            </p:txEl>
                                          </p:spTgt>
                                        </p:tgtEl>
                                        <p:attrNameLst>
                                          <p:attrName>style.visibility</p:attrName>
                                        </p:attrNameLst>
                                      </p:cBhvr>
                                      <p:to>
                                        <p:strVal val="visible"/>
                                      </p:to>
                                    </p:set>
                                    <p:animEffect transition="in" filter="fade">
                                      <p:cBhvr>
                                        <p:cTn id="23" dur="2000"/>
                                        <p:tgtEl>
                                          <p:spTgt spid="441">
                                            <p:txEl>
                                              <p:pRg st="3" end="3"/>
                                            </p:txEl>
                                          </p:spTgt>
                                        </p:tgtEl>
                                      </p:cBhvr>
                                    </p:animEffect>
                                  </p:childTnLst>
                                </p:cTn>
                              </p:par>
                            </p:childTnLst>
                          </p:cTn>
                        </p:par>
                        <p:par>
                          <p:cTn id="24" fill="hold">
                            <p:stCondLst>
                              <p:cond delay="10000"/>
                            </p:stCondLst>
                            <p:childTnLst>
                              <p:par>
                                <p:cTn id="25" presetID="10" presetClass="entr" presetSubtype="0" fill="hold" nodeType="afterEffect">
                                  <p:stCondLst>
                                    <p:cond delay="1500"/>
                                  </p:stCondLst>
                                  <p:childTnLst>
                                    <p:set>
                                      <p:cBhvr>
                                        <p:cTn id="26" dur="1" fill="hold">
                                          <p:stCondLst>
                                            <p:cond delay="0"/>
                                          </p:stCondLst>
                                        </p:cTn>
                                        <p:tgtEl>
                                          <p:spTgt spid="441">
                                            <p:txEl>
                                              <p:pRg st="4" end="4"/>
                                            </p:txEl>
                                          </p:spTgt>
                                        </p:tgtEl>
                                        <p:attrNameLst>
                                          <p:attrName>style.visibility</p:attrName>
                                        </p:attrNameLst>
                                      </p:cBhvr>
                                      <p:to>
                                        <p:strVal val="visible"/>
                                      </p:to>
                                    </p:set>
                                    <p:animEffect transition="in" filter="fade">
                                      <p:cBhvr>
                                        <p:cTn id="27" dur="2000"/>
                                        <p:tgtEl>
                                          <p:spTgt spid="4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99"/>
        <p:cNvGrpSpPr/>
        <p:nvPr/>
      </p:nvGrpSpPr>
      <p:grpSpPr>
        <a:xfrm>
          <a:off x="0" y="0"/>
          <a:ext cx="0" cy="0"/>
          <a:chOff x="0" y="0"/>
          <a:chExt cx="0" cy="0"/>
        </a:xfrm>
      </p:grpSpPr>
      <p:sp>
        <p:nvSpPr>
          <p:cNvPr id="200" name="Google Shape;200;p21"/>
          <p:cNvSpPr txBox="1">
            <a:spLocks noGrp="1"/>
          </p:cNvSpPr>
          <p:nvPr>
            <p:ph type="title"/>
          </p:nvPr>
        </p:nvSpPr>
        <p:spPr>
          <a:xfrm>
            <a:off x="2286000" y="2895600"/>
            <a:ext cx="6172200" cy="20542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3600"/>
              <a:buFont typeface="Quattrocento Sans"/>
              <a:buNone/>
            </a:pPr>
            <a:r>
              <a:rPr lang="en-US" sz="3600" b="1" i="0" u="none">
                <a:solidFill>
                  <a:schemeClr val="lt2"/>
                </a:solidFill>
                <a:latin typeface="Quattrocento Sans"/>
                <a:ea typeface="Quattrocento Sans"/>
                <a:cs typeface="Quattrocento Sans"/>
                <a:sym typeface="Quattrocento Sans"/>
              </a:rPr>
              <a:t>WHAT IS </a:t>
            </a:r>
            <a:br>
              <a:rPr lang="en-US" sz="3600" b="1" i="0" u="none">
                <a:solidFill>
                  <a:schemeClr val="lt2"/>
                </a:solidFill>
                <a:latin typeface="Quattrocento Sans"/>
                <a:ea typeface="Quattrocento Sans"/>
                <a:cs typeface="Quattrocento Sans"/>
                <a:sym typeface="Quattrocento Sans"/>
              </a:rPr>
            </a:br>
            <a:r>
              <a:rPr lang="en-US" sz="3600" b="1" i="0" u="none">
                <a:solidFill>
                  <a:schemeClr val="lt2"/>
                </a:solidFill>
                <a:latin typeface="Quattrocento Sans"/>
                <a:ea typeface="Quattrocento Sans"/>
                <a:cs typeface="Quattrocento Sans"/>
                <a:sym typeface="Quattrocento Sans"/>
              </a:rPr>
              <a:t>“ECONOMIC CONVERSION”?</a:t>
            </a:r>
            <a:endParaRPr/>
          </a:p>
        </p:txBody>
      </p:sp>
      <p:sp>
        <p:nvSpPr>
          <p:cNvPr id="201" name="Google Shape;201;p21"/>
          <p:cNvSpPr txBox="1">
            <a:spLocks noGrp="1"/>
          </p:cNvSpPr>
          <p:nvPr>
            <p:ph type="body" idx="1"/>
          </p:nvPr>
        </p:nvSpPr>
        <p:spPr>
          <a:xfrm>
            <a:off x="2286000" y="5010150"/>
            <a:ext cx="6172200" cy="137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60"/>
              <a:buNone/>
            </a:pPr>
            <a:r>
              <a:rPr lang="en-US" sz="1800" b="1" i="0" u="none">
                <a:solidFill>
                  <a:schemeClr val="lt2"/>
                </a:solidFill>
                <a:latin typeface="Century Schoolbook"/>
                <a:ea typeface="Century Schoolbook"/>
                <a:cs typeface="Century Schoolbook"/>
                <a:sym typeface="Century Schoolbook"/>
              </a:rPr>
              <a:t>	</a:t>
            </a:r>
            <a:r>
              <a:rPr lang="en-US" sz="2400" b="1" i="0" u="none">
                <a:solidFill>
                  <a:schemeClr val="lt2"/>
                </a:solidFill>
                <a:latin typeface="Quattrocento Sans"/>
                <a:ea typeface="Quattrocento Sans"/>
                <a:cs typeface="Quattrocento Sans"/>
                <a:sym typeface="Quattrocento Sans"/>
              </a:rPr>
              <a:t>Also called “defense transition”</a:t>
            </a:r>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7"/>
          <p:cNvSpPr txBox="1">
            <a:spLocks noGrp="1"/>
          </p:cNvSpPr>
          <p:nvPr>
            <p:ph type="title"/>
          </p:nvPr>
        </p:nvSpPr>
        <p:spPr>
          <a:xfrm>
            <a:off x="2362200" y="3733800"/>
            <a:ext cx="6172200" cy="20542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3600"/>
              <a:buFont typeface="Quattrocento Sans"/>
              <a:buNone/>
            </a:pPr>
            <a:r>
              <a:rPr lang="en-US" sz="3600" b="1" i="0" u="none">
                <a:solidFill>
                  <a:schemeClr val="lt2"/>
                </a:solidFill>
                <a:latin typeface="Quattrocento Sans"/>
                <a:ea typeface="Quattrocento Sans"/>
                <a:cs typeface="Quattrocento Sans"/>
                <a:sym typeface="Quattrocento Sans"/>
              </a:rPr>
              <a:t>UNION SUPPORT FOR </a:t>
            </a:r>
            <a:br>
              <a:rPr lang="en-US" sz="3600" b="1" i="0" u="none">
                <a:solidFill>
                  <a:schemeClr val="lt2"/>
                </a:solidFill>
                <a:latin typeface="Quattrocento Sans"/>
                <a:ea typeface="Quattrocento Sans"/>
                <a:cs typeface="Quattrocento Sans"/>
                <a:sym typeface="Quattrocento Sans"/>
              </a:rPr>
            </a:br>
            <a:r>
              <a:rPr lang="en-US" sz="3600" b="1" i="0" u="none">
                <a:solidFill>
                  <a:schemeClr val="lt2"/>
                </a:solidFill>
                <a:latin typeface="Quattrocento Sans"/>
                <a:ea typeface="Quattrocento Sans"/>
                <a:cs typeface="Quattrocento Sans"/>
                <a:sym typeface="Quattrocento Sans"/>
              </a:rPr>
              <a:t>ECONOMIC CONVERSION</a:t>
            </a:r>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8"/>
          <p:cNvSpPr txBox="1">
            <a:spLocks noGrp="1"/>
          </p:cNvSpPr>
          <p:nvPr>
            <p:ph type="title"/>
          </p:nvPr>
        </p:nvSpPr>
        <p:spPr>
          <a:xfrm>
            <a:off x="685800" y="228600"/>
            <a:ext cx="7467600" cy="6556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AFL-CIO EXECUTIVE COUNCIL 1992</a:t>
            </a:r>
            <a:endParaRPr/>
          </a:p>
        </p:txBody>
      </p:sp>
      <p:sp>
        <p:nvSpPr>
          <p:cNvPr id="452" name="Google Shape;452;p58"/>
          <p:cNvSpPr txBox="1"/>
          <p:nvPr/>
        </p:nvSpPr>
        <p:spPr>
          <a:xfrm>
            <a:off x="457200" y="990600"/>
            <a:ext cx="7620000" cy="550862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200"/>
              <a:buFont typeface="Quattrocento Sans"/>
              <a:buNone/>
            </a:pPr>
            <a:r>
              <a:rPr lang="en-US" sz="2200" b="0" i="0" u="none">
                <a:solidFill>
                  <a:schemeClr val="dk1"/>
                </a:solidFill>
                <a:latin typeface="Quattrocento Sans"/>
                <a:ea typeface="Quattrocento Sans"/>
                <a:cs typeface="Quattrocento Sans"/>
                <a:sym typeface="Quattrocento Sans"/>
              </a:rPr>
              <a:t>“The decline in direct military threats to the U.S. national security and the reduction in military spending require an economic conversion program for the transfer of economic resources and workers from military to civilian production.  Such a program would insure that those who built the nation’s defenses need not suffer in times of peace. . . . </a:t>
            </a:r>
            <a:endParaRPr/>
          </a:p>
          <a:p>
            <a:pPr marL="0" marR="0" lvl="0" indent="0" algn="just" rtl="0">
              <a:lnSpc>
                <a:spcPct val="100000"/>
              </a:lnSpc>
              <a:spcBef>
                <a:spcPts val="0"/>
              </a:spcBef>
              <a:spcAft>
                <a:spcPts val="0"/>
              </a:spcAft>
              <a:buClr>
                <a:schemeClr val="dk1"/>
              </a:buClr>
              <a:buSzPts val="2200"/>
              <a:buFont typeface="Arial"/>
              <a:buNone/>
            </a:pPr>
            <a:endParaRPr sz="2200" b="0" i="0" u="none">
              <a:solidFill>
                <a:schemeClr val="dk1"/>
              </a:solidFill>
              <a:latin typeface="Quattrocento Sans"/>
              <a:ea typeface="Quattrocento Sans"/>
              <a:cs typeface="Quattrocento Sans"/>
              <a:sym typeface="Quattrocento Sans"/>
            </a:endParaRPr>
          </a:p>
          <a:p>
            <a:pPr marL="0" marR="0" lvl="0" indent="0" algn="just" rtl="0">
              <a:lnSpc>
                <a:spcPct val="100000"/>
              </a:lnSpc>
              <a:spcBef>
                <a:spcPts val="0"/>
              </a:spcBef>
              <a:spcAft>
                <a:spcPts val="0"/>
              </a:spcAft>
              <a:buClr>
                <a:schemeClr val="dk1"/>
              </a:buClr>
              <a:buSzPts val="2200"/>
              <a:buFont typeface="Quattrocento Sans"/>
              <a:buNone/>
            </a:pPr>
            <a:r>
              <a:rPr lang="en-US" sz="2200" b="0" i="0" u="none">
                <a:solidFill>
                  <a:schemeClr val="dk1"/>
                </a:solidFill>
                <a:latin typeface="Quattrocento Sans"/>
                <a:ea typeface="Quattrocento Sans"/>
                <a:cs typeface="Quattrocento Sans"/>
                <a:sym typeface="Quattrocento Sans"/>
              </a:rPr>
              <a:t>“Workers who have labored in jobs related to national defense needs – some in the military, some as civilian employees of the Department of Defense, and others in defense production plants or in providing auxiliary services under contract to the military – should know that their talents will be put to use in civilian production and that their families will be financially secure in the transition. . . .”</a:t>
            </a:r>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9"/>
          <p:cNvSpPr txBox="1"/>
          <p:nvPr/>
        </p:nvSpPr>
        <p:spPr>
          <a:xfrm>
            <a:off x="533400" y="228600"/>
            <a:ext cx="7696200" cy="68484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Quattrocento Sans"/>
              <a:buNone/>
            </a:pPr>
            <a:r>
              <a:rPr lang="en-US" sz="2200" b="1" i="0" u="none">
                <a:solidFill>
                  <a:schemeClr val="dk1"/>
                </a:solidFill>
                <a:latin typeface="Quattrocento Sans"/>
                <a:ea typeface="Quattrocento Sans"/>
                <a:cs typeface="Quattrocento Sans"/>
                <a:sym typeface="Quattrocento Sans"/>
              </a:rPr>
              <a:t>Conversion planning should provide for:</a:t>
            </a:r>
            <a:endParaRPr/>
          </a:p>
          <a:p>
            <a:pPr marL="0" marR="0" lvl="0" indent="0" algn="l" rtl="0">
              <a:lnSpc>
                <a:spcPct val="100000"/>
              </a:lnSpc>
              <a:spcBef>
                <a:spcPts val="0"/>
              </a:spcBef>
              <a:spcAft>
                <a:spcPts val="0"/>
              </a:spcAft>
              <a:buClr>
                <a:schemeClr val="dk1"/>
              </a:buClr>
              <a:buSzPts val="800"/>
              <a:buFont typeface="Arial"/>
              <a:buNone/>
            </a:pPr>
            <a:endParaRPr sz="800" b="0" i="0" u="none">
              <a:solidFill>
                <a:schemeClr val="dk1"/>
              </a:solidFill>
              <a:latin typeface="Quattrocento Sans"/>
              <a:ea typeface="Quattrocento Sans"/>
              <a:cs typeface="Quattrocento Sans"/>
              <a:sym typeface="Quattrocento Sans"/>
            </a:endParaRPr>
          </a:p>
          <a:p>
            <a:pPr marL="0" marR="0" lvl="0" indent="-139700" algn="l" rtl="0">
              <a:lnSpc>
                <a:spcPct val="118181"/>
              </a:lnSpc>
              <a:spcBef>
                <a:spcPts val="0"/>
              </a:spcBef>
              <a:spcAft>
                <a:spcPts val="0"/>
              </a:spcAft>
              <a:buClr>
                <a:schemeClr val="dk1"/>
              </a:buClr>
              <a:buSzPts val="2200"/>
              <a:buFont typeface="Arial"/>
              <a:buChar char="•"/>
            </a:pPr>
            <a:r>
              <a:rPr lang="en-US" sz="2200" b="0" i="0" u="none">
                <a:solidFill>
                  <a:schemeClr val="dk1"/>
                </a:solidFill>
                <a:latin typeface="Quattrocento Sans"/>
                <a:ea typeface="Quattrocento Sans"/>
                <a:cs typeface="Quattrocento Sans"/>
                <a:sym typeface="Quattrocento Sans"/>
              </a:rPr>
              <a:t>A national commission in which labor, industry and government together plan and coordinate conversion-related activities.</a:t>
            </a:r>
            <a:endParaRPr sz="700" b="0" i="0" u="none">
              <a:solidFill>
                <a:schemeClr val="dk1"/>
              </a:solidFill>
              <a:latin typeface="Quattrocento Sans"/>
              <a:ea typeface="Quattrocento Sans"/>
              <a:cs typeface="Quattrocento Sans"/>
              <a:sym typeface="Quattrocento Sans"/>
            </a:endParaRPr>
          </a:p>
          <a:p>
            <a:pPr marL="0" marR="0" lvl="0" indent="-139700" algn="l" rtl="0">
              <a:lnSpc>
                <a:spcPct val="118181"/>
              </a:lnSpc>
              <a:spcBef>
                <a:spcPts val="900"/>
              </a:spcBef>
              <a:spcAft>
                <a:spcPts val="0"/>
              </a:spcAft>
              <a:buClr>
                <a:schemeClr val="dk1"/>
              </a:buClr>
              <a:buSzPts val="2200"/>
              <a:buFont typeface="Arial"/>
              <a:buChar char="•"/>
            </a:pPr>
            <a:r>
              <a:rPr lang="en-US" sz="2200" b="0" i="0" u="none">
                <a:solidFill>
                  <a:schemeClr val="dk1"/>
                </a:solidFill>
                <a:latin typeface="Quattrocento Sans"/>
                <a:ea typeface="Quattrocento Sans"/>
                <a:cs typeface="Quattrocento Sans"/>
                <a:sym typeface="Quattrocento Sans"/>
              </a:rPr>
              <a:t>Community committees in defense-dependent areas, where labor, management and local leaders can work together to develop conversion plans.</a:t>
            </a:r>
            <a:endParaRPr sz="700" b="0" i="0" u="none">
              <a:solidFill>
                <a:schemeClr val="dk1"/>
              </a:solidFill>
              <a:latin typeface="Quattrocento Sans"/>
              <a:ea typeface="Quattrocento Sans"/>
              <a:cs typeface="Quattrocento Sans"/>
              <a:sym typeface="Quattrocento Sans"/>
            </a:endParaRPr>
          </a:p>
          <a:p>
            <a:pPr marL="0" marR="0" lvl="0" indent="-139700" algn="l" rtl="0">
              <a:lnSpc>
                <a:spcPct val="118181"/>
              </a:lnSpc>
              <a:spcBef>
                <a:spcPts val="900"/>
              </a:spcBef>
              <a:spcAft>
                <a:spcPts val="0"/>
              </a:spcAft>
              <a:buClr>
                <a:schemeClr val="dk1"/>
              </a:buClr>
              <a:buSzPts val="2200"/>
              <a:buFont typeface="Arial"/>
              <a:buChar char="•"/>
            </a:pPr>
            <a:r>
              <a:rPr lang="en-US" sz="2200" b="0" i="0" u="none">
                <a:solidFill>
                  <a:schemeClr val="dk1"/>
                </a:solidFill>
                <a:latin typeface="Quattrocento Sans"/>
                <a:ea typeface="Quattrocento Sans"/>
                <a:cs typeface="Quattrocento Sans"/>
                <a:sym typeface="Quattrocento Sans"/>
              </a:rPr>
              <a:t>In-plant Alternative Use Committees to engage labor and management in joint exploration of civilian market possibilities.</a:t>
            </a:r>
            <a:endParaRPr/>
          </a:p>
          <a:p>
            <a:pPr marL="0" marR="0" lvl="0" indent="0" algn="l" rtl="0">
              <a:lnSpc>
                <a:spcPct val="100000"/>
              </a:lnSpc>
              <a:spcBef>
                <a:spcPts val="900"/>
              </a:spcBef>
              <a:spcAft>
                <a:spcPts val="0"/>
              </a:spcAft>
              <a:buClr>
                <a:schemeClr val="dk1"/>
              </a:buClr>
              <a:buSzPts val="2200"/>
              <a:buFont typeface="Quattrocento Sans"/>
              <a:buNone/>
            </a:pPr>
            <a:r>
              <a:rPr lang="en-US" sz="2200" b="1" i="0" u="none">
                <a:solidFill>
                  <a:schemeClr val="dk1"/>
                </a:solidFill>
                <a:latin typeface="Quattrocento Sans"/>
                <a:ea typeface="Quattrocento Sans"/>
                <a:cs typeface="Quattrocento Sans"/>
                <a:sym typeface="Quattrocento Sans"/>
              </a:rPr>
              <a:t>Economic Conversion</a:t>
            </a:r>
            <a:endParaRPr/>
          </a:p>
          <a:p>
            <a:pPr marL="0" marR="0" lvl="0" indent="0" algn="l" rtl="0">
              <a:lnSpc>
                <a:spcPct val="100000"/>
              </a:lnSpc>
              <a:spcBef>
                <a:spcPts val="0"/>
              </a:spcBef>
              <a:spcAft>
                <a:spcPts val="0"/>
              </a:spcAft>
              <a:buClr>
                <a:schemeClr val="dk1"/>
              </a:buClr>
              <a:buSzPts val="1200"/>
              <a:buFont typeface="Arial"/>
              <a:buNone/>
            </a:pPr>
            <a:endParaRPr sz="1200" b="1" i="0" u="none">
              <a:solidFill>
                <a:schemeClr val="dk1"/>
              </a:solidFill>
              <a:latin typeface="Quattrocento Sans"/>
              <a:ea typeface="Quattrocento Sans"/>
              <a:cs typeface="Quattrocento Sans"/>
              <a:sym typeface="Quattrocento Sans"/>
            </a:endParaRPr>
          </a:p>
          <a:p>
            <a:pPr marL="0" marR="0" lvl="0" indent="-139700" algn="l" rtl="0">
              <a:lnSpc>
                <a:spcPct val="100000"/>
              </a:lnSpc>
              <a:spcBef>
                <a:spcPts val="0"/>
              </a:spcBef>
              <a:spcAft>
                <a:spcPts val="0"/>
              </a:spcAft>
              <a:buClr>
                <a:schemeClr val="dk1"/>
              </a:buClr>
              <a:buSzPts val="2200"/>
              <a:buFont typeface="Arial"/>
              <a:buChar char="•"/>
            </a:pPr>
            <a:r>
              <a:rPr lang="en-US" sz="2200" b="0" i="0" u="none">
                <a:solidFill>
                  <a:schemeClr val="dk1"/>
                </a:solidFill>
                <a:latin typeface="Quattrocento Sans"/>
                <a:ea typeface="Quattrocento Sans"/>
                <a:cs typeface="Quattrocento Sans"/>
                <a:sym typeface="Quattrocento Sans"/>
              </a:rPr>
              <a:t>Sufficient advance notice of defense procurement cancellations and cut-backs to allow time to develop alternative use plans.</a:t>
            </a:r>
            <a:endParaRPr sz="800" b="0" i="0" u="none">
              <a:solidFill>
                <a:schemeClr val="dk1"/>
              </a:solidFill>
              <a:latin typeface="Quattrocento Sans"/>
              <a:ea typeface="Quattrocento Sans"/>
              <a:cs typeface="Quattrocento Sans"/>
              <a:sym typeface="Quattrocento Sans"/>
            </a:endParaRPr>
          </a:p>
          <a:p>
            <a:pPr marL="0" marR="0" lvl="0" indent="-139700" algn="l" rtl="0">
              <a:lnSpc>
                <a:spcPct val="100000"/>
              </a:lnSpc>
              <a:spcBef>
                <a:spcPts val="900"/>
              </a:spcBef>
              <a:spcAft>
                <a:spcPts val="0"/>
              </a:spcAft>
              <a:buClr>
                <a:schemeClr val="dk1"/>
              </a:buClr>
              <a:buSzPts val="2200"/>
              <a:buFont typeface="Arial"/>
              <a:buChar char="•"/>
            </a:pPr>
            <a:r>
              <a:rPr lang="en-US" sz="2200" b="0" i="0" u="none">
                <a:solidFill>
                  <a:schemeClr val="dk1"/>
                </a:solidFill>
                <a:latin typeface="Quattrocento Sans"/>
                <a:ea typeface="Quattrocento Sans"/>
                <a:cs typeface="Quattrocento Sans"/>
                <a:sym typeface="Quattrocento Sans"/>
              </a:rPr>
              <a:t>Appropriate funds to facilitate the planning process.</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0"/>
          <p:cNvSpPr txBox="1"/>
          <p:nvPr/>
        </p:nvSpPr>
        <p:spPr>
          <a:xfrm>
            <a:off x="533400" y="228600"/>
            <a:ext cx="7696200" cy="923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3" name="Google Shape;463;p60"/>
          <p:cNvSpPr txBox="1"/>
          <p:nvPr/>
        </p:nvSpPr>
        <p:spPr>
          <a:xfrm>
            <a:off x="228600" y="304800"/>
            <a:ext cx="8153400" cy="6324600"/>
          </a:xfrm>
          <a:prstGeom prst="rect">
            <a:avLst/>
          </a:prstGeom>
          <a:noFill/>
          <a:ln>
            <a:noFill/>
          </a:ln>
        </p:spPr>
        <p:txBody>
          <a:bodyPr spcFirstLastPara="1" wrap="square" lIns="91425" tIns="45700" rIns="91425" bIns="45700" anchor="t" anchorCtr="0">
            <a:noAutofit/>
          </a:bodyPr>
          <a:lstStyle/>
          <a:p>
            <a:pPr marL="682625" marR="0" lvl="0" indent="-28575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Quattrocento Sans"/>
                <a:ea typeface="Quattrocento Sans"/>
                <a:cs typeface="Quattrocento Sans"/>
                <a:sym typeface="Quattrocento Sans"/>
              </a:rPr>
              <a:t>Incentives to help firms convert existing facilities from military to civilian use.</a:t>
            </a:r>
            <a:endParaRPr/>
          </a:p>
          <a:p>
            <a:pPr marL="682625" marR="0" lvl="0" indent="-285750" algn="l" rtl="0">
              <a:lnSpc>
                <a:spcPct val="100000"/>
              </a:lnSpc>
              <a:spcBef>
                <a:spcPts val="900"/>
              </a:spcBef>
              <a:spcAft>
                <a:spcPts val="0"/>
              </a:spcAft>
              <a:buClr>
                <a:schemeClr val="dk1"/>
              </a:buClr>
              <a:buSzPts val="2400"/>
              <a:buFont typeface="Arial"/>
              <a:buChar char="•"/>
            </a:pPr>
            <a:r>
              <a:rPr lang="en-US" sz="2400" b="0" i="0" u="none">
                <a:solidFill>
                  <a:schemeClr val="dk1"/>
                </a:solidFill>
                <a:latin typeface="Quattrocento Sans"/>
                <a:ea typeface="Quattrocento Sans"/>
                <a:cs typeface="Quattrocento Sans"/>
                <a:sym typeface="Quattrocento Sans"/>
              </a:rPr>
              <a:t>Plant-level technology and skill assessments to inventory the production potential of defense-related establishments.</a:t>
            </a:r>
            <a:endParaRPr/>
          </a:p>
          <a:p>
            <a:pPr marL="682625" marR="0" lvl="0" indent="-285750" algn="l" rtl="0">
              <a:lnSpc>
                <a:spcPct val="100000"/>
              </a:lnSpc>
              <a:spcBef>
                <a:spcPts val="900"/>
              </a:spcBef>
              <a:spcAft>
                <a:spcPts val="0"/>
              </a:spcAft>
              <a:buClr>
                <a:schemeClr val="dk1"/>
              </a:buClr>
              <a:buSzPts val="2400"/>
              <a:buFont typeface="Arial"/>
              <a:buChar char="•"/>
            </a:pPr>
            <a:r>
              <a:rPr lang="en-US" sz="2400" b="0" i="0" u="none">
                <a:solidFill>
                  <a:schemeClr val="dk1"/>
                </a:solidFill>
                <a:latin typeface="Quattrocento Sans"/>
                <a:ea typeface="Quattrocento Sans"/>
                <a:cs typeface="Quattrocento Sans"/>
                <a:sym typeface="Quattrocento Sans"/>
              </a:rPr>
              <a:t>Support for new business ventures.</a:t>
            </a:r>
            <a:endParaRPr/>
          </a:p>
          <a:p>
            <a:pPr marL="682625" marR="0" lvl="0" indent="-285750" algn="l" rtl="0">
              <a:lnSpc>
                <a:spcPct val="100000"/>
              </a:lnSpc>
              <a:spcBef>
                <a:spcPts val="900"/>
              </a:spcBef>
              <a:spcAft>
                <a:spcPts val="0"/>
              </a:spcAft>
              <a:buClr>
                <a:schemeClr val="dk1"/>
              </a:buClr>
              <a:buSzPts val="2400"/>
              <a:buFont typeface="Arial"/>
              <a:buChar char="•"/>
            </a:pPr>
            <a:r>
              <a:rPr lang="en-US" sz="2400" b="0" i="0" u="none">
                <a:solidFill>
                  <a:schemeClr val="dk1"/>
                </a:solidFill>
                <a:latin typeface="Quattrocento Sans"/>
                <a:ea typeface="Quattrocento Sans"/>
                <a:cs typeface="Quattrocento Sans"/>
                <a:sym typeface="Quattrocento Sans"/>
              </a:rPr>
              <a:t>Start-up funds for planning, research and development in the form of grants, loans, loan guarantees or tax incentives.</a:t>
            </a:r>
            <a:endParaRPr/>
          </a:p>
          <a:p>
            <a:pPr marL="682625" marR="0" lvl="0" indent="-285750" algn="l" rtl="0">
              <a:lnSpc>
                <a:spcPct val="100000"/>
              </a:lnSpc>
              <a:spcBef>
                <a:spcPts val="900"/>
              </a:spcBef>
              <a:spcAft>
                <a:spcPts val="0"/>
              </a:spcAft>
              <a:buClr>
                <a:schemeClr val="dk1"/>
              </a:buClr>
              <a:buSzPts val="2400"/>
              <a:buFont typeface="Quattrocento Sans"/>
              <a:buNone/>
            </a:pPr>
            <a:r>
              <a:rPr lang="en-US" sz="2400" b="1" i="0" u="none">
                <a:solidFill>
                  <a:schemeClr val="dk1"/>
                </a:solidFill>
                <a:latin typeface="Quattrocento Sans"/>
                <a:ea typeface="Quattrocento Sans"/>
                <a:cs typeface="Quattrocento Sans"/>
                <a:sym typeface="Quattrocento Sans"/>
              </a:rPr>
              <a:t>The assistance program for workers should provide for: </a:t>
            </a:r>
            <a:endParaRPr/>
          </a:p>
          <a:p>
            <a:pPr marL="682625" marR="0" lvl="0" indent="-285750" algn="l" rtl="0">
              <a:lnSpc>
                <a:spcPct val="100000"/>
              </a:lnSpc>
              <a:spcBef>
                <a:spcPts val="900"/>
              </a:spcBef>
              <a:spcAft>
                <a:spcPts val="0"/>
              </a:spcAft>
              <a:buClr>
                <a:schemeClr val="dk1"/>
              </a:buClr>
              <a:buSzPts val="2400"/>
              <a:buFont typeface="Arial"/>
              <a:buChar char="•"/>
            </a:pPr>
            <a:r>
              <a:rPr lang="en-US" sz="2400" b="0" i="0" u="none">
                <a:solidFill>
                  <a:schemeClr val="dk1"/>
                </a:solidFill>
                <a:latin typeface="Quattrocento Sans"/>
                <a:ea typeface="Quattrocento Sans"/>
                <a:cs typeface="Quattrocento Sans"/>
                <a:sym typeface="Quattrocento Sans"/>
              </a:rPr>
              <a:t>At least six months’ advance notice of major layoffs and/or closing of defense plants or military bases.</a:t>
            </a:r>
            <a:endParaRPr/>
          </a:p>
          <a:p>
            <a:pPr marL="682625" marR="0" lvl="0" indent="-285750" algn="l" rtl="0">
              <a:lnSpc>
                <a:spcPct val="100000"/>
              </a:lnSpc>
              <a:spcBef>
                <a:spcPts val="900"/>
              </a:spcBef>
              <a:spcAft>
                <a:spcPts val="0"/>
              </a:spcAft>
              <a:buClr>
                <a:schemeClr val="dk1"/>
              </a:buClr>
              <a:buSzPts val="2400"/>
              <a:buFont typeface="Arial"/>
              <a:buChar char="•"/>
            </a:pPr>
            <a:r>
              <a:rPr lang="en-US" sz="2400" b="0" i="0" u="none">
                <a:solidFill>
                  <a:schemeClr val="dk1"/>
                </a:solidFill>
                <a:latin typeface="Quattrocento Sans"/>
                <a:ea typeface="Quattrocento Sans"/>
                <a:cs typeface="Quattrocento Sans"/>
                <a:sym typeface="Quattrocento Sans"/>
              </a:rPr>
              <a:t>At least one-week of severance pay for every year of service at the affected establishment or with the employer.</a:t>
            </a:r>
            <a:endParaRPr/>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1"/>
          <p:cNvSpPr txBox="1"/>
          <p:nvPr/>
        </p:nvSpPr>
        <p:spPr>
          <a:xfrm>
            <a:off x="304800" y="609600"/>
            <a:ext cx="7924800" cy="5608637"/>
          </a:xfrm>
          <a:prstGeom prst="rect">
            <a:avLst/>
          </a:prstGeom>
          <a:noFill/>
          <a:ln>
            <a:noFill/>
          </a:ln>
        </p:spPr>
        <p:txBody>
          <a:bodyPr spcFirstLastPara="1" wrap="square" lIns="91425" tIns="45700" rIns="91425" bIns="45700" anchor="t" anchorCtr="0">
            <a:noAutofit/>
          </a:bodyPr>
          <a:lstStyle/>
          <a:p>
            <a:pPr marL="682625" marR="0" lvl="0" indent="-28575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Quattrocento Sans"/>
                <a:ea typeface="Quattrocento Sans"/>
                <a:cs typeface="Quattrocento Sans"/>
                <a:sym typeface="Quattrocento Sans"/>
              </a:rPr>
              <a:t>A special federal unemployment system with benefits similar to those provided under the earlier Trade Adjustment Assistance program. This would include at least 26 weeks of regular unemployment insurance payments.</a:t>
            </a:r>
            <a:endParaRPr/>
          </a:p>
          <a:p>
            <a:pPr marL="682625" marR="0" lvl="0" indent="-285750" algn="l" rtl="0">
              <a:lnSpc>
                <a:spcPct val="100000"/>
              </a:lnSpc>
              <a:spcBef>
                <a:spcPts val="900"/>
              </a:spcBef>
              <a:spcAft>
                <a:spcPts val="0"/>
              </a:spcAft>
              <a:buClr>
                <a:schemeClr val="dk1"/>
              </a:buClr>
              <a:buSzPts val="2400"/>
              <a:buFont typeface="Arial"/>
              <a:buChar char="•"/>
            </a:pPr>
            <a:r>
              <a:rPr lang="en-US" sz="2400" b="0" i="0" u="none">
                <a:solidFill>
                  <a:schemeClr val="dk1"/>
                </a:solidFill>
                <a:latin typeface="Quattrocento Sans"/>
                <a:ea typeface="Quattrocento Sans"/>
                <a:cs typeface="Quattrocento Sans"/>
                <a:sym typeface="Quattrocento Sans"/>
              </a:rPr>
              <a:t>Expansion of training, retraining, relocation and placement programs, including adequate funding of the Employment Service to facilitate the conversion process.</a:t>
            </a:r>
            <a:endParaRPr/>
          </a:p>
          <a:p>
            <a:pPr marL="682625" marR="0" lvl="0" indent="-285750" algn="l" rtl="0">
              <a:lnSpc>
                <a:spcPct val="100000"/>
              </a:lnSpc>
              <a:spcBef>
                <a:spcPts val="900"/>
              </a:spcBef>
              <a:spcAft>
                <a:spcPts val="0"/>
              </a:spcAft>
              <a:buClr>
                <a:schemeClr val="dk1"/>
              </a:buClr>
              <a:buSzPts val="2400"/>
              <a:buFont typeface="Arial"/>
              <a:buChar char="•"/>
            </a:pPr>
            <a:r>
              <a:rPr lang="en-US" sz="2400" b="0" i="0" u="none">
                <a:solidFill>
                  <a:schemeClr val="dk1"/>
                </a:solidFill>
                <a:latin typeface="Quattrocento Sans"/>
                <a:ea typeface="Quattrocento Sans"/>
                <a:cs typeface="Quattrocento Sans"/>
                <a:sym typeface="Quattrocento Sans"/>
              </a:rPr>
              <a:t>Adequate health insurance protection for displaced workers.</a:t>
            </a:r>
            <a:endParaRPr/>
          </a:p>
          <a:p>
            <a:pPr marL="682625" marR="0" lvl="0" indent="-285750" algn="l" rtl="0">
              <a:lnSpc>
                <a:spcPct val="100000"/>
              </a:lnSpc>
              <a:spcBef>
                <a:spcPts val="900"/>
              </a:spcBef>
              <a:spcAft>
                <a:spcPts val="0"/>
              </a:spcAft>
              <a:buClr>
                <a:schemeClr val="dk1"/>
              </a:buClr>
              <a:buSzPts val="2400"/>
              <a:buFont typeface="Arial"/>
              <a:buChar char="•"/>
            </a:pPr>
            <a:r>
              <a:rPr lang="en-US" sz="2400" b="0" i="0" u="none">
                <a:solidFill>
                  <a:schemeClr val="dk1"/>
                </a:solidFill>
                <a:latin typeface="Quattrocento Sans"/>
                <a:ea typeface="Quattrocento Sans"/>
                <a:cs typeface="Quattrocento Sans"/>
                <a:sym typeface="Quattrocento Sans"/>
              </a:rPr>
              <a:t>Early retirement options for workers affected by defense cutbacks to be paid for out of the adjustment fund.</a:t>
            </a:r>
            <a:endParaRP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2"/>
          <p:cNvSpPr txBox="1"/>
          <p:nvPr/>
        </p:nvSpPr>
        <p:spPr>
          <a:xfrm>
            <a:off x="439737" y="381000"/>
            <a:ext cx="7742237" cy="5648325"/>
          </a:xfrm>
          <a:prstGeom prst="rect">
            <a:avLst/>
          </a:prstGeom>
          <a:noFill/>
          <a:ln>
            <a:noFill/>
          </a:ln>
        </p:spPr>
        <p:txBody>
          <a:bodyPr spcFirstLastPara="1" wrap="square" lIns="91425" tIns="45700" rIns="91425" bIns="45700" anchor="t" anchorCtr="0">
            <a:noAutofit/>
          </a:bodyPr>
          <a:lstStyle/>
          <a:p>
            <a:pPr marL="1587" marR="0" lvl="0" indent="0" algn="just" rtl="0">
              <a:lnSpc>
                <a:spcPct val="100000"/>
              </a:lnSpc>
              <a:spcBef>
                <a:spcPts val="0"/>
              </a:spcBef>
              <a:spcAft>
                <a:spcPts val="0"/>
              </a:spcAft>
              <a:buClr>
                <a:schemeClr val="dk1"/>
              </a:buClr>
              <a:buSzPts val="2400"/>
              <a:buFont typeface="Quattrocento Sans"/>
              <a:buNone/>
            </a:pPr>
            <a:r>
              <a:rPr lang="en-US" sz="2400" b="0" i="0" u="none">
                <a:solidFill>
                  <a:schemeClr val="dk1"/>
                </a:solidFill>
                <a:latin typeface="Quattrocento Sans"/>
                <a:ea typeface="Quattrocento Sans"/>
                <a:cs typeface="Quattrocento Sans"/>
                <a:sym typeface="Quattrocento Sans"/>
              </a:rPr>
              <a:t>The federal government should provide funds to state and local governments to offset the loss of local taxes and federal impact aid in communities hard-hit by cutbacks at defense plants and military bases</a:t>
            </a:r>
            <a:endParaRPr/>
          </a:p>
          <a:p>
            <a:pPr marL="1587" marR="0" lvl="0" indent="0" algn="just" rtl="0">
              <a:lnSpc>
                <a:spcPct val="100000"/>
              </a:lnSpc>
              <a:spcBef>
                <a:spcPts val="1500"/>
              </a:spcBef>
              <a:spcAft>
                <a:spcPts val="0"/>
              </a:spcAft>
              <a:buClr>
                <a:schemeClr val="dk1"/>
              </a:buClr>
              <a:buSzPts val="2400"/>
              <a:buFont typeface="Quattrocento Sans"/>
              <a:buNone/>
            </a:pPr>
            <a:r>
              <a:rPr lang="en-US" sz="2400" b="0" i="0" u="none">
                <a:solidFill>
                  <a:schemeClr val="dk1"/>
                </a:solidFill>
                <a:latin typeface="Quattrocento Sans"/>
                <a:ea typeface="Quattrocento Sans"/>
                <a:cs typeface="Quattrocento Sans"/>
                <a:sym typeface="Quattrocento Sans"/>
              </a:rPr>
              <a:t>The AFL-CIO calls upon Congress to enact legislation that provides adequate planning at the national and local level for economic conversion, effective support for business and labor to develop alternative uses of defense-oriented facilities, and appropriate assistance for workers adversely affected by cuts in military spending.</a:t>
            </a:r>
            <a:endParaRPr/>
          </a:p>
          <a:p>
            <a:pPr marL="1587" marR="0" lvl="0" indent="0" algn="just" rtl="0">
              <a:lnSpc>
                <a:spcPct val="100000"/>
              </a:lnSpc>
              <a:spcBef>
                <a:spcPts val="1500"/>
              </a:spcBef>
              <a:spcAft>
                <a:spcPts val="0"/>
              </a:spcAft>
              <a:buClr>
                <a:schemeClr val="dk1"/>
              </a:buClr>
              <a:buSzPts val="2400"/>
              <a:buFont typeface="Quattrocento Sans"/>
              <a:buNone/>
            </a:pPr>
            <a:r>
              <a:rPr lang="en-US" sz="2400" b="0" i="0" u="none">
                <a:solidFill>
                  <a:schemeClr val="dk1"/>
                </a:solidFill>
                <a:latin typeface="Quattrocento Sans"/>
                <a:ea typeface="Quattrocento Sans"/>
                <a:cs typeface="Quattrocento Sans"/>
                <a:sym typeface="Quattrocento Sans"/>
              </a:rPr>
              <a:t>We urge Congress to allocate a significant share of federal budget savings from defense cutbacks for use in economic conversion planning and assistance.</a:t>
            </a:r>
            <a:endParaRP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3"/>
          <p:cNvSpPr txBox="1">
            <a:spLocks noGrp="1"/>
          </p:cNvSpPr>
          <p:nvPr>
            <p:ph type="title"/>
          </p:nvPr>
        </p:nvSpPr>
        <p:spPr>
          <a:xfrm>
            <a:off x="152400" y="0"/>
            <a:ext cx="8610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200"/>
              <a:buFont typeface="Quattrocento Sans"/>
              <a:buNone/>
            </a:pPr>
            <a:r>
              <a:rPr lang="en-US" sz="3200" b="1" i="0" u="none">
                <a:solidFill>
                  <a:schemeClr val="dk2"/>
                </a:solidFill>
                <a:latin typeface="Quattrocento Sans"/>
                <a:ea typeface="Quattrocento Sans"/>
                <a:cs typeface="Quattrocento Sans"/>
                <a:sym typeface="Quattrocento Sans"/>
              </a:rPr>
              <a:t>IAM* CONVENTION CALLS FOR ECONOMIC CONVERSION PROGRAM  (ADOPTED MAY 6, 2013)</a:t>
            </a:r>
            <a:endParaRPr/>
          </a:p>
        </p:txBody>
      </p:sp>
      <p:sp>
        <p:nvSpPr>
          <p:cNvPr id="480" name="Google Shape;480;p63"/>
          <p:cNvSpPr txBox="1">
            <a:spLocks noGrp="1"/>
          </p:cNvSpPr>
          <p:nvPr>
            <p:ph type="body" idx="1"/>
          </p:nvPr>
        </p:nvSpPr>
        <p:spPr>
          <a:xfrm>
            <a:off x="457200" y="1600200"/>
            <a:ext cx="8077200" cy="4873625"/>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RESOLVED . . . create and fund a working committee . . . </a:t>
            </a:r>
            <a:r>
              <a:rPr lang="en-US" sz="2400" b="1" i="0" u="none">
                <a:solidFill>
                  <a:schemeClr val="dk1"/>
                </a:solidFill>
                <a:latin typeface="Quattrocento Sans"/>
                <a:ea typeface="Quattrocento Sans"/>
                <a:cs typeface="Quattrocento Sans"/>
                <a:sym typeface="Quattrocento Sans"/>
              </a:rPr>
              <a:t>to examine and consider various proposals for a national planned Economic Conversion Program </a:t>
            </a:r>
            <a:r>
              <a:rPr lang="en-US" sz="2400" b="0" i="0" u="none">
                <a:solidFill>
                  <a:schemeClr val="dk1"/>
                </a:solidFill>
                <a:latin typeface="Quattrocento Sans"/>
                <a:ea typeface="Quattrocento Sans"/>
                <a:cs typeface="Quattrocento Sans"/>
                <a:sym typeface="Quattrocento Sans"/>
              </a:rPr>
              <a:t>. . .</a:t>
            </a:r>
            <a:endParaRPr/>
          </a:p>
          <a:p>
            <a:pPr marL="273050" marR="0" lvl="0" indent="-273050" algn="l" rtl="0">
              <a:lnSpc>
                <a:spcPct val="100000"/>
              </a:lnSpc>
              <a:spcBef>
                <a:spcPts val="600"/>
              </a:spcBef>
              <a:spcAft>
                <a:spcPts val="0"/>
              </a:spcAft>
              <a:buClr>
                <a:schemeClr val="accent1"/>
              </a:buClr>
              <a:buSzPts val="1680"/>
              <a:buFont typeface="Noto Sans Symbols"/>
              <a:buNone/>
            </a:pPr>
            <a:endParaRPr sz="2400" b="0" i="0" u="none">
              <a:solidFill>
                <a:schemeClr val="dk1"/>
              </a:solidFill>
              <a:latin typeface="Quattrocento Sans"/>
              <a:ea typeface="Quattrocento Sans"/>
              <a:cs typeface="Quattrocento Sans"/>
              <a:sym typeface="Quattrocento Sans"/>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RESOLVED . . . incorporate into our political goals the recommendations of that committee; </a:t>
            </a:r>
            <a:endParaRPr/>
          </a:p>
          <a:p>
            <a:pPr marL="273050" marR="0" lvl="0" indent="-273050" algn="l" rtl="0">
              <a:lnSpc>
                <a:spcPct val="100000"/>
              </a:lnSpc>
              <a:spcBef>
                <a:spcPts val="600"/>
              </a:spcBef>
              <a:spcAft>
                <a:spcPts val="0"/>
              </a:spcAft>
              <a:buClr>
                <a:schemeClr val="accent1"/>
              </a:buClr>
              <a:buSzPts val="1680"/>
              <a:buFont typeface="Noto Sans Symbols"/>
              <a:buNone/>
            </a:pPr>
            <a:endParaRPr sz="2400" b="0" i="0" u="none">
              <a:solidFill>
                <a:schemeClr val="dk1"/>
              </a:solidFill>
              <a:latin typeface="Quattrocento Sans"/>
              <a:ea typeface="Quattrocento Sans"/>
              <a:cs typeface="Quattrocento Sans"/>
              <a:sym typeface="Quattrocento Sans"/>
            </a:endParaRPr>
          </a:p>
          <a:p>
            <a:pPr marL="273050" marR="0" lvl="0" indent="-273050" algn="l" rtl="0">
              <a:lnSpc>
                <a:spcPct val="100000"/>
              </a:lnSpc>
              <a:spcBef>
                <a:spcPts val="60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RESOLVED that the Local Lodges  . . . of our Union coordinate political efforts with this committee and support and pursue its recommendations.</a:t>
            </a:r>
            <a:endParaRPr/>
          </a:p>
          <a:p>
            <a:pPr marL="273050" marR="0" lvl="0" indent="-166370" algn="l" rtl="0">
              <a:spcBef>
                <a:spcPts val="600"/>
              </a:spcBef>
              <a:spcAft>
                <a:spcPts val="0"/>
              </a:spcAft>
              <a:buClr>
                <a:schemeClr val="accent1"/>
              </a:buClr>
              <a:buSzPts val="1680"/>
              <a:buFont typeface="Noto Sans Symbols"/>
              <a:buNone/>
            </a:pPr>
            <a:endParaRPr sz="2400" b="0" i="0" u="none">
              <a:solidFill>
                <a:schemeClr val="dk1"/>
              </a:solidFill>
              <a:latin typeface="Quattrocento Sans"/>
              <a:ea typeface="Quattrocento Sans"/>
              <a:cs typeface="Quattrocento Sans"/>
              <a:sym typeface="Quattrocento Sans"/>
            </a:endParaRPr>
          </a:p>
        </p:txBody>
      </p:sp>
      <p:sp>
        <p:nvSpPr>
          <p:cNvPr id="481" name="Google Shape;481;p63"/>
          <p:cNvSpPr txBox="1"/>
          <p:nvPr/>
        </p:nvSpPr>
        <p:spPr>
          <a:xfrm>
            <a:off x="914400" y="6346825"/>
            <a:ext cx="2952750"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*International Association of Machinists</a:t>
            </a:r>
            <a:endParaRP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4"/>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CWA* NATIONAL RESOLUTION ON ECONOMIC CONVERSION (APRIL 2013)</a:t>
            </a:r>
            <a:endParaRPr/>
          </a:p>
        </p:txBody>
      </p:sp>
      <p:sp>
        <p:nvSpPr>
          <p:cNvPr id="487" name="Google Shape;487;p64"/>
          <p:cNvSpPr txBox="1">
            <a:spLocks noGrp="1"/>
          </p:cNvSpPr>
          <p:nvPr>
            <p:ph type="body" idx="1"/>
          </p:nvPr>
        </p:nvSpPr>
        <p:spPr>
          <a:xfrm>
            <a:off x="457200" y="1600200"/>
            <a:ext cx="7467600" cy="35814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41666"/>
              </a:lnSpc>
              <a:spcBef>
                <a:spcPts val="0"/>
              </a:spcBef>
              <a:spcAft>
                <a:spcPts val="0"/>
              </a:spcAft>
              <a:buClr>
                <a:schemeClr val="accent1"/>
              </a:buClr>
              <a:buSzPts val="1680"/>
              <a:buFont typeface="Noto Sans Symbols"/>
              <a:buNone/>
            </a:pPr>
            <a:r>
              <a:rPr lang="en-US" sz="2400" b="1" i="0" u="none">
                <a:solidFill>
                  <a:schemeClr val="dk1"/>
                </a:solidFill>
                <a:latin typeface="Quattrocento Sans"/>
                <a:ea typeface="Quattrocento Sans"/>
                <a:cs typeface="Quattrocento Sans"/>
                <a:sym typeface="Quattrocento Sans"/>
              </a:rPr>
              <a:t>Resolved:</a:t>
            </a:r>
            <a:r>
              <a:rPr lang="en-US" sz="2400" b="0" i="0" u="none">
                <a:solidFill>
                  <a:schemeClr val="dk1"/>
                </a:solidFill>
                <a:latin typeface="Quattrocento Sans"/>
                <a:ea typeface="Quattrocento Sans"/>
                <a:cs typeface="Quattrocento Sans"/>
                <a:sym typeface="Quattrocento Sans"/>
              </a:rPr>
              <a:t>  . . . CWA supports </a:t>
            </a:r>
            <a:r>
              <a:rPr lang="en-US" sz="2400" b="1" i="0" u="none">
                <a:solidFill>
                  <a:schemeClr val="dk1"/>
                </a:solidFill>
                <a:latin typeface="Quattrocento Sans"/>
                <a:ea typeface="Quattrocento Sans"/>
                <a:cs typeface="Quattrocento Sans"/>
                <a:sym typeface="Quattrocento Sans"/>
              </a:rPr>
              <a:t>repurposing non-essential military spending to fund programs that rebuild America </a:t>
            </a:r>
            <a:r>
              <a:rPr lang="en-US" sz="2400" b="0" i="0" u="none">
                <a:solidFill>
                  <a:schemeClr val="dk1"/>
                </a:solidFill>
                <a:latin typeface="Quattrocento Sans"/>
                <a:ea typeface="Quattrocento Sans"/>
                <a:cs typeface="Quattrocento Sans"/>
                <a:sym typeface="Quattrocento Sans"/>
              </a:rPr>
              <a:t>through the development of new sustainable technologies and 21st century manufacturing, construction of affordable housing, modernization of our nation’s physical and social infrastructure, and the deployment of universal high-speed broadband to all Americans.</a:t>
            </a:r>
            <a:endParaRPr/>
          </a:p>
        </p:txBody>
      </p:sp>
      <p:sp>
        <p:nvSpPr>
          <p:cNvPr id="488" name="Google Shape;488;p64"/>
          <p:cNvSpPr txBox="1"/>
          <p:nvPr/>
        </p:nvSpPr>
        <p:spPr>
          <a:xfrm>
            <a:off x="1143000" y="6096000"/>
            <a:ext cx="2776537"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*Communication Workers of America</a:t>
            </a:r>
            <a:endParaRPr/>
          </a:p>
        </p:txBody>
      </p:sp>
      <p:sp>
        <p:nvSpPr>
          <p:cNvPr id="489" name="Google Shape;489;p64"/>
          <p:cNvSpPr txBox="1"/>
          <p:nvPr/>
        </p:nvSpPr>
        <p:spPr>
          <a:xfrm>
            <a:off x="7010400" y="6400800"/>
            <a:ext cx="1298575"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Source: USLAW</a:t>
            </a:r>
            <a:endParaRPr/>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5"/>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NEA* CONVENTION CALLS FOR ECONOMIC CONVERSION, AUG. 2013 </a:t>
            </a:r>
            <a:endParaRPr/>
          </a:p>
        </p:txBody>
      </p:sp>
      <p:sp>
        <p:nvSpPr>
          <p:cNvPr id="495" name="Google Shape;495;p65"/>
          <p:cNvSpPr txBox="1">
            <a:spLocks noGrp="1"/>
          </p:cNvSpPr>
          <p:nvPr>
            <p:ph type="body" idx="1"/>
          </p:nvPr>
        </p:nvSpPr>
        <p:spPr>
          <a:xfrm>
            <a:off x="762000" y="1828800"/>
            <a:ext cx="7467600" cy="3276600"/>
          </a:xfrm>
          <a:prstGeom prst="rect">
            <a:avLst/>
          </a:prstGeom>
          <a:noFill/>
          <a:ln>
            <a:noFill/>
          </a:ln>
        </p:spPr>
        <p:txBody>
          <a:bodyPr spcFirstLastPara="1" wrap="square" lIns="91425" tIns="45700" rIns="91425" bIns="45700" anchor="t" anchorCtr="0">
            <a:noAutofit/>
          </a:bodyPr>
          <a:lstStyle/>
          <a:p>
            <a:pPr marL="0" marR="0" lvl="0" indent="0" algn="l" rtl="0">
              <a:lnSpc>
                <a:spcPct val="141666"/>
              </a:lnSpc>
              <a:spcBef>
                <a:spcPts val="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The NEA . . . calls for a change in the nation's course and priorities by endorsing a national budgetary strategy that increases tax revenues for the wealthy and large corporations,  </a:t>
            </a:r>
            <a:r>
              <a:rPr lang="en-US" sz="2400" b="1" i="0" u="none">
                <a:solidFill>
                  <a:schemeClr val="dk1"/>
                </a:solidFill>
                <a:latin typeface="Quattrocento Sans"/>
                <a:ea typeface="Quattrocento Sans"/>
                <a:cs typeface="Quattrocento Sans"/>
                <a:sym typeface="Quattrocento Sans"/>
              </a:rPr>
              <a:t>emphasizes conversion from military spending to peacetime employment, </a:t>
            </a:r>
            <a:r>
              <a:rPr lang="en-US" sz="2400" b="0" i="0" u="none">
                <a:solidFill>
                  <a:schemeClr val="dk1"/>
                </a:solidFill>
                <a:latin typeface="Quattrocento Sans"/>
                <a:ea typeface="Quattrocento Sans"/>
                <a:cs typeface="Quattrocento Sans"/>
                <a:sym typeface="Quattrocento Sans"/>
              </a:rPr>
              <a:t>creates stable jobs at living wages, linking such a program to public education . . . </a:t>
            </a:r>
            <a:endParaRPr/>
          </a:p>
        </p:txBody>
      </p:sp>
      <p:sp>
        <p:nvSpPr>
          <p:cNvPr id="496" name="Google Shape;496;p65"/>
          <p:cNvSpPr txBox="1"/>
          <p:nvPr/>
        </p:nvSpPr>
        <p:spPr>
          <a:xfrm>
            <a:off x="1219200" y="5867400"/>
            <a:ext cx="2419350"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*National Education Association</a:t>
            </a:r>
            <a:endParaRPr/>
          </a:p>
        </p:txBody>
      </p:sp>
      <p:sp>
        <p:nvSpPr>
          <p:cNvPr id="497" name="Google Shape;497;p65"/>
          <p:cNvSpPr txBox="1"/>
          <p:nvPr/>
        </p:nvSpPr>
        <p:spPr>
          <a:xfrm>
            <a:off x="5791200" y="5867400"/>
            <a:ext cx="1298575"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Source: USLAW</a:t>
            </a:r>
            <a:endParaRP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6"/>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AFSCME* RESOLUTION ON ECONOMIC CONVERSION (JUNE 2012)</a:t>
            </a:r>
            <a:endParaRPr/>
          </a:p>
        </p:txBody>
      </p:sp>
      <p:sp>
        <p:nvSpPr>
          <p:cNvPr id="503" name="Google Shape;503;p66"/>
          <p:cNvSpPr txBox="1">
            <a:spLocks noGrp="1"/>
          </p:cNvSpPr>
          <p:nvPr>
            <p:ph type="body" idx="1"/>
          </p:nvPr>
        </p:nvSpPr>
        <p:spPr>
          <a:xfrm>
            <a:off x="457200" y="1600200"/>
            <a:ext cx="7772400" cy="4267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41666"/>
              </a:lnSpc>
              <a:spcBef>
                <a:spcPts val="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BE IT RESOLVED, that AFSCME calls on the U.S.  Congress and the President to . . . </a:t>
            </a:r>
            <a:r>
              <a:rPr lang="en-US" sz="2400" b="1" i="0" u="none">
                <a:solidFill>
                  <a:schemeClr val="dk1"/>
                </a:solidFill>
                <a:latin typeface="Quattrocento Sans"/>
                <a:ea typeface="Quattrocento Sans"/>
                <a:cs typeface="Quattrocento Sans"/>
                <a:sym typeface="Quattrocento Sans"/>
              </a:rPr>
              <a:t>significantly cut the Pentagon budget, and use that money to fund education, public and private sector family-sustaining job creation, </a:t>
            </a:r>
            <a:r>
              <a:rPr lang="en-US" sz="2400" b="0" i="0" u="none">
                <a:solidFill>
                  <a:schemeClr val="dk1"/>
                </a:solidFill>
                <a:latin typeface="Quattrocento Sans"/>
                <a:ea typeface="Quattrocento Sans"/>
                <a:cs typeface="Quattrocento Sans"/>
                <a:sym typeface="Quattrocento Sans"/>
              </a:rPr>
              <a:t>special protections for military sector workers, environmental and infrastructure restoration, care for veterans and their families, and human services that our cities and states so desperately need. . . . </a:t>
            </a:r>
            <a:endParaRPr/>
          </a:p>
        </p:txBody>
      </p:sp>
      <p:sp>
        <p:nvSpPr>
          <p:cNvPr id="504" name="Google Shape;504;p66"/>
          <p:cNvSpPr txBox="1"/>
          <p:nvPr/>
        </p:nvSpPr>
        <p:spPr>
          <a:xfrm>
            <a:off x="762000" y="6172200"/>
            <a:ext cx="4670425"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*American Federation of State, County and Municipal Employees</a:t>
            </a:r>
            <a:endParaRPr/>
          </a:p>
        </p:txBody>
      </p:sp>
      <p:sp>
        <p:nvSpPr>
          <p:cNvPr id="505" name="Google Shape;505;p66"/>
          <p:cNvSpPr txBox="1"/>
          <p:nvPr/>
        </p:nvSpPr>
        <p:spPr>
          <a:xfrm>
            <a:off x="6553200" y="6159500"/>
            <a:ext cx="1298575"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Source: USLAW</a:t>
            </a:r>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05"/>
        <p:cNvGrpSpPr/>
        <p:nvPr/>
      </p:nvGrpSpPr>
      <p:grpSpPr>
        <a:xfrm>
          <a:off x="0" y="0"/>
          <a:ext cx="0" cy="0"/>
          <a:chOff x="0" y="0"/>
          <a:chExt cx="0" cy="0"/>
        </a:xfrm>
      </p:grpSpPr>
      <p:sp>
        <p:nvSpPr>
          <p:cNvPr id="206" name="Google Shape;206;p22"/>
          <p:cNvSpPr txBox="1">
            <a:spLocks noGrp="1"/>
          </p:cNvSpPr>
          <p:nvPr>
            <p:ph type="title"/>
          </p:nvPr>
        </p:nvSpPr>
        <p:spPr>
          <a:xfrm>
            <a:off x="228600" y="533400"/>
            <a:ext cx="8382000" cy="1676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200"/>
              <a:buFont typeface="Quattrocento Sans"/>
              <a:buNone/>
            </a:pPr>
            <a:r>
              <a:rPr lang="en-US" sz="3200" b="0" i="0" u="none">
                <a:solidFill>
                  <a:schemeClr val="dk2"/>
                </a:solidFill>
                <a:latin typeface="Quattrocento Sans"/>
                <a:ea typeface="Quattrocento Sans"/>
                <a:cs typeface="Quattrocento Sans"/>
                <a:sym typeface="Quattrocento Sans"/>
              </a:rPr>
              <a:t>MOVE FROM A MILITARY/FOSSIL FUEL-DOMINATED INEQUITABLE, CONSUMERIST ECONOMY TO A CIVILIAN ECONOMY THAT IS </a:t>
            </a:r>
            <a:r>
              <a:rPr lang="en-US" sz="3200" b="0" i="0" u="none">
                <a:solidFill>
                  <a:srgbClr val="E75C01"/>
                </a:solidFill>
                <a:latin typeface="Quattrocento Sans"/>
                <a:ea typeface="Quattrocento Sans"/>
                <a:cs typeface="Quattrocento Sans"/>
                <a:sym typeface="Quattrocento Sans"/>
              </a:rPr>
              <a:t>DEMILITARIZED</a:t>
            </a:r>
            <a:r>
              <a:rPr lang="en-US" sz="3200" b="0" i="0" u="none">
                <a:solidFill>
                  <a:schemeClr val="dk2"/>
                </a:solidFill>
                <a:latin typeface="Quattrocento Sans"/>
                <a:ea typeface="Quattrocento Sans"/>
                <a:cs typeface="Quattrocento Sans"/>
                <a:sym typeface="Quattrocento Sans"/>
              </a:rPr>
              <a:t> </a:t>
            </a:r>
            <a:r>
              <a:rPr lang="en-US" sz="3200" b="0" i="0" u="none">
                <a:solidFill>
                  <a:srgbClr val="E75C01"/>
                </a:solidFill>
                <a:latin typeface="Quattrocento Sans"/>
                <a:ea typeface="Quattrocento Sans"/>
                <a:cs typeface="Quattrocento Sans"/>
                <a:sym typeface="Quattrocento Sans"/>
              </a:rPr>
              <a:t>SUSTAINABLE</a:t>
            </a:r>
            <a:r>
              <a:rPr lang="en-US" sz="3200" b="0" i="0" u="none">
                <a:solidFill>
                  <a:schemeClr val="dk2"/>
                </a:solidFill>
                <a:latin typeface="Quattrocento Sans"/>
                <a:ea typeface="Quattrocento Sans"/>
                <a:cs typeface="Quattrocento Sans"/>
                <a:sym typeface="Quattrocento Sans"/>
              </a:rPr>
              <a:t> AND </a:t>
            </a:r>
            <a:r>
              <a:rPr lang="en-US" sz="3200" b="0" i="0" u="none">
                <a:solidFill>
                  <a:srgbClr val="E75C01"/>
                </a:solidFill>
                <a:latin typeface="Quattrocento Sans"/>
                <a:ea typeface="Quattrocento Sans"/>
                <a:cs typeface="Quattrocento Sans"/>
                <a:sym typeface="Quattrocento Sans"/>
              </a:rPr>
              <a:t>JUST</a:t>
            </a:r>
            <a:endParaRPr/>
          </a:p>
        </p:txBody>
      </p:sp>
      <p:pic>
        <p:nvPicPr>
          <p:cNvPr id="207" name="Google Shape;207;p22" descr="https://encrypted-tbn3.gstatic.com/images?q=tbn:ANd9GcTOh9xF5ua0HLeXKVvuwQEBremigZlTfoxdah_niZbgYzAzafGzgw"/>
          <p:cNvPicPr preferRelativeResize="0">
            <a:picLocks noGrp="1"/>
          </p:cNvPicPr>
          <p:nvPr>
            <p:ph type="body" idx="1"/>
          </p:nvPr>
        </p:nvPicPr>
        <p:blipFill rotWithShape="1">
          <a:blip r:embed="rId3">
            <a:alphaModFix/>
          </a:blip>
          <a:srcRect l="14945" r="14945"/>
          <a:stretch/>
        </p:blipFill>
        <p:spPr>
          <a:xfrm>
            <a:off x="5791200" y="2286000"/>
            <a:ext cx="2286000" cy="1714500"/>
          </a:xfrm>
          <a:prstGeom prst="rect">
            <a:avLst/>
          </a:prstGeom>
          <a:noFill/>
          <a:ln>
            <a:noFill/>
          </a:ln>
        </p:spPr>
      </p:pic>
      <p:pic>
        <p:nvPicPr>
          <p:cNvPr id="208" name="Google Shape;208;p22" descr="http://cdn.pouted.com/wp-content/uploads/2013/04/ws_Windmills.jpg"/>
          <p:cNvPicPr preferRelativeResize="0"/>
          <p:nvPr/>
        </p:nvPicPr>
        <p:blipFill rotWithShape="1">
          <a:blip r:embed="rId4">
            <a:alphaModFix/>
          </a:blip>
          <a:srcRect/>
          <a:stretch/>
        </p:blipFill>
        <p:spPr>
          <a:xfrm>
            <a:off x="4572000" y="4281487"/>
            <a:ext cx="2514600" cy="1887537"/>
          </a:xfrm>
          <a:prstGeom prst="rect">
            <a:avLst/>
          </a:prstGeom>
          <a:noFill/>
          <a:ln>
            <a:noFill/>
          </a:ln>
        </p:spPr>
      </p:pic>
      <p:pic>
        <p:nvPicPr>
          <p:cNvPr id="209" name="Google Shape;209;p22" descr="https://encrypted-tbn2.gstatic.com/images?q=tbn:ANd9GcRWNGCFRHeq19sxL29__CmCN-OVUp-UM9XvWdbSN-e0lFn8jVygdw"/>
          <p:cNvPicPr preferRelativeResize="0">
            <a:picLocks noGrp="1"/>
          </p:cNvPicPr>
          <p:nvPr>
            <p:ph type="body" idx="2"/>
          </p:nvPr>
        </p:nvPicPr>
        <p:blipFill rotWithShape="1">
          <a:blip r:embed="rId5">
            <a:alphaModFix/>
          </a:blip>
          <a:srcRect/>
          <a:stretch/>
        </p:blipFill>
        <p:spPr>
          <a:xfrm>
            <a:off x="457200" y="2611437"/>
            <a:ext cx="3429000" cy="3000375"/>
          </a:xfrm>
          <a:prstGeom prst="rect">
            <a:avLst/>
          </a:prstGeom>
          <a:noFill/>
          <a:ln>
            <a:noFill/>
          </a:ln>
        </p:spPr>
      </p:pic>
      <p:pic>
        <p:nvPicPr>
          <p:cNvPr id="210" name="Google Shape;210;p22" descr="https://encrypted-tbn0.gstatic.com/images?q=tbn:ANd9GcSLv06C_HtBF7494YDVqBAovwKAxgxLgXtoqTs9OpeaZcO7NmP4"/>
          <p:cNvPicPr preferRelativeResize="0"/>
          <p:nvPr/>
        </p:nvPicPr>
        <p:blipFill rotWithShape="1">
          <a:blip r:embed="rId6">
            <a:alphaModFix/>
          </a:blip>
          <a:srcRect l="19705" t="9842" r="17765" b="6497"/>
          <a:stretch/>
        </p:blipFill>
        <p:spPr>
          <a:xfrm>
            <a:off x="1143000" y="2667000"/>
            <a:ext cx="2225040" cy="2383971"/>
          </a:xfrm>
          <a:prstGeom prst="noSmoking">
            <a:avLst>
              <a:gd name="adj" fmla="val 18750"/>
            </a:avLst>
          </a:prstGeom>
          <a:noFill/>
          <a:ln>
            <a:noFill/>
          </a:ln>
        </p:spPr>
      </p:pic>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7"/>
          <p:cNvSpPr txBox="1">
            <a:spLocks noGrp="1"/>
          </p:cNvSpPr>
          <p:nvPr>
            <p:ph type="title"/>
          </p:nvPr>
        </p:nvSpPr>
        <p:spPr>
          <a:xfrm>
            <a:off x="536575" y="152400"/>
            <a:ext cx="7845425" cy="7175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2700"/>
              <a:buFont typeface="Century Schoolbook"/>
              <a:buNone/>
            </a:pPr>
            <a:br>
              <a:rPr lang="en-US" sz="2700" b="0" i="0" u="none">
                <a:solidFill>
                  <a:schemeClr val="dk2"/>
                </a:solidFill>
                <a:latin typeface="Century Schoolbook"/>
                <a:ea typeface="Century Schoolbook"/>
                <a:cs typeface="Century Schoolbook"/>
                <a:sym typeface="Century Schoolbook"/>
              </a:rPr>
            </a:br>
            <a:r>
              <a:rPr lang="en-US" sz="4000" b="0" i="0" u="none">
                <a:solidFill>
                  <a:schemeClr val="dk2"/>
                </a:solidFill>
                <a:latin typeface="Quattrocento Sans"/>
                <a:ea typeface="Quattrocento Sans"/>
                <a:cs typeface="Quattrocento Sans"/>
                <a:sym typeface="Quattrocento Sans"/>
              </a:rPr>
              <a:t>UE* RESOLUTION, OCT. 2009</a:t>
            </a:r>
            <a:endParaRPr/>
          </a:p>
        </p:txBody>
      </p:sp>
      <p:sp>
        <p:nvSpPr>
          <p:cNvPr id="511" name="Google Shape;511;p67"/>
          <p:cNvSpPr txBox="1">
            <a:spLocks noGrp="1"/>
          </p:cNvSpPr>
          <p:nvPr>
            <p:ph type="body" idx="1"/>
          </p:nvPr>
        </p:nvSpPr>
        <p:spPr>
          <a:xfrm>
            <a:off x="533400" y="914400"/>
            <a:ext cx="7467600" cy="44196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41666"/>
              </a:lnSpc>
              <a:spcBef>
                <a:spcPts val="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 . . Demands that the Obama administration invest in peace by building economic security, in particular: </a:t>
            </a:r>
            <a:endParaRPr/>
          </a:p>
          <a:p>
            <a:pPr marL="457200" marR="0" lvl="0" indent="-457200" algn="l" rtl="0">
              <a:lnSpc>
                <a:spcPct val="141666"/>
              </a:lnSpc>
              <a:spcBef>
                <a:spcPts val="600"/>
              </a:spcBef>
              <a:spcAft>
                <a:spcPts val="0"/>
              </a:spcAft>
              <a:buClr>
                <a:schemeClr val="accent1"/>
              </a:buClr>
              <a:buSzPts val="1680"/>
              <a:buFont typeface="Noto Sans Symbols"/>
              <a:buNone/>
            </a:pPr>
            <a:r>
              <a:rPr lang="en-US" sz="2400" b="1" i="0" u="none">
                <a:solidFill>
                  <a:schemeClr val="dk1"/>
                </a:solidFill>
                <a:latin typeface="Quattrocento Sans"/>
                <a:ea typeface="Quattrocento Sans"/>
                <a:cs typeface="Quattrocento Sans"/>
                <a:sym typeface="Quattrocento Sans"/>
              </a:rPr>
              <a:t>A substantial reduction in the military budget. </a:t>
            </a:r>
            <a:r>
              <a:rPr lang="en-US" sz="2400" b="0" i="0" u="none">
                <a:solidFill>
                  <a:schemeClr val="dk1"/>
                </a:solidFill>
                <a:latin typeface="Quattrocento Sans"/>
                <a:ea typeface="Quattrocento Sans"/>
                <a:cs typeface="Quattrocento Sans"/>
                <a:sym typeface="Quattrocento Sans"/>
              </a:rPr>
              <a:t>. . </a:t>
            </a:r>
            <a:endParaRPr/>
          </a:p>
          <a:p>
            <a:pPr marL="457200" marR="0" lvl="0" indent="-457200" algn="l" rtl="0">
              <a:lnSpc>
                <a:spcPct val="141666"/>
              </a:lnSpc>
              <a:spcBef>
                <a:spcPts val="600"/>
              </a:spcBef>
              <a:spcAft>
                <a:spcPts val="0"/>
              </a:spcAft>
              <a:buClr>
                <a:schemeClr val="accent1"/>
              </a:buClr>
              <a:buSzPts val="1680"/>
              <a:buFont typeface="Noto Sans Symbols"/>
              <a:buNone/>
            </a:pPr>
            <a:r>
              <a:rPr lang="en-US" sz="2400" b="1" i="0" u="none">
                <a:solidFill>
                  <a:schemeClr val="dk1"/>
                </a:solidFill>
                <a:latin typeface="Quattrocento Sans"/>
                <a:ea typeface="Quattrocento Sans"/>
                <a:cs typeface="Quattrocento Sans"/>
                <a:sym typeface="Quattrocento Sans"/>
              </a:rPr>
              <a:t>The immediate redeployment of these savings </a:t>
            </a:r>
            <a:r>
              <a:rPr lang="en-US" sz="2400" b="0" i="0" u="none">
                <a:solidFill>
                  <a:schemeClr val="dk1"/>
                </a:solidFill>
                <a:latin typeface="Quattrocento Sans"/>
                <a:ea typeface="Quattrocento Sans"/>
                <a:cs typeface="Quattrocento Sans"/>
                <a:sym typeface="Quattrocento Sans"/>
              </a:rPr>
              <a:t>into the nation’s transportation system, housing, healthcare, education, environmental protection, renewable resource development, and other peaceful infrastructure . . .</a:t>
            </a:r>
            <a:endParaRPr/>
          </a:p>
          <a:p>
            <a:pPr marL="457200" marR="0" lvl="0" indent="-457200" algn="l" rtl="0">
              <a:lnSpc>
                <a:spcPct val="141666"/>
              </a:lnSpc>
              <a:spcBef>
                <a:spcPts val="600"/>
              </a:spcBef>
              <a:spcAft>
                <a:spcPts val="0"/>
              </a:spcAft>
              <a:buClr>
                <a:schemeClr val="accent1"/>
              </a:buClr>
              <a:buSzPts val="1680"/>
              <a:buFont typeface="Noto Sans Symbols"/>
              <a:buNone/>
            </a:pPr>
            <a:r>
              <a:rPr lang="en-US" sz="2400" b="0" i="0" u="none">
                <a:solidFill>
                  <a:schemeClr val="dk1"/>
                </a:solidFill>
                <a:latin typeface="Quattrocento Sans"/>
                <a:ea typeface="Quattrocento Sans"/>
                <a:cs typeface="Quattrocento Sans"/>
                <a:sym typeface="Quattrocento Sans"/>
              </a:rPr>
              <a:t>The conversion of defense industries to production for industrial and consumer use . . . </a:t>
            </a:r>
            <a:endParaRPr/>
          </a:p>
          <a:p>
            <a:pPr marL="457200" marR="0" lvl="0" indent="-350520" algn="l" rtl="0">
              <a:lnSpc>
                <a:spcPct val="141666"/>
              </a:lnSpc>
              <a:spcBef>
                <a:spcPts val="600"/>
              </a:spcBef>
              <a:spcAft>
                <a:spcPts val="0"/>
              </a:spcAft>
              <a:buClr>
                <a:schemeClr val="accent1"/>
              </a:buClr>
              <a:buSzPts val="1680"/>
              <a:buFont typeface="Noto Sans Symbols"/>
              <a:buNone/>
            </a:pPr>
            <a:endParaRPr sz="2400" b="0" i="0" u="none">
              <a:solidFill>
                <a:schemeClr val="dk1"/>
              </a:solidFill>
              <a:latin typeface="Quattrocento Sans"/>
              <a:ea typeface="Quattrocento Sans"/>
              <a:cs typeface="Quattrocento Sans"/>
              <a:sym typeface="Quattrocento Sans"/>
            </a:endParaRPr>
          </a:p>
          <a:p>
            <a:pPr marL="457200" marR="0" lvl="0" indent="-430530" algn="l" rtl="0">
              <a:lnSpc>
                <a:spcPct val="80000"/>
              </a:lnSpc>
              <a:spcBef>
                <a:spcPts val="600"/>
              </a:spcBef>
              <a:spcAft>
                <a:spcPts val="0"/>
              </a:spcAft>
              <a:buClr>
                <a:schemeClr val="accent1"/>
              </a:buClr>
              <a:buSzPts val="420"/>
              <a:buFont typeface="Noto Sans Symbols"/>
              <a:buNone/>
            </a:pPr>
            <a:endParaRPr sz="600" b="0" i="0" u="none">
              <a:solidFill>
                <a:schemeClr val="dk1"/>
              </a:solidFill>
              <a:latin typeface="Century Schoolbook"/>
              <a:ea typeface="Century Schoolbook"/>
              <a:cs typeface="Century Schoolbook"/>
              <a:sym typeface="Century Schoolbook"/>
            </a:endParaRPr>
          </a:p>
          <a:p>
            <a:pPr marL="273050" marR="0" lvl="0" indent="-246380" algn="l" rtl="0">
              <a:spcBef>
                <a:spcPts val="600"/>
              </a:spcBef>
              <a:spcAft>
                <a:spcPts val="0"/>
              </a:spcAft>
              <a:buClr>
                <a:schemeClr val="accent1"/>
              </a:buClr>
              <a:buSzPts val="420"/>
              <a:buFont typeface="Noto Sans Symbols"/>
              <a:buNone/>
            </a:pPr>
            <a:endParaRPr sz="600" b="0" i="0" u="none">
              <a:solidFill>
                <a:schemeClr val="dk1"/>
              </a:solidFill>
              <a:latin typeface="Century Schoolbook"/>
              <a:ea typeface="Century Schoolbook"/>
              <a:cs typeface="Century Schoolbook"/>
              <a:sym typeface="Century Schoolbook"/>
            </a:endParaRPr>
          </a:p>
        </p:txBody>
      </p:sp>
      <p:sp>
        <p:nvSpPr>
          <p:cNvPr id="512" name="Google Shape;512;p67"/>
          <p:cNvSpPr txBox="1"/>
          <p:nvPr/>
        </p:nvSpPr>
        <p:spPr>
          <a:xfrm>
            <a:off x="609600" y="6291262"/>
            <a:ext cx="4219575"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*United Electrical, Radio and Machine Workers of America</a:t>
            </a:r>
            <a:br>
              <a:rPr lang="en-US" sz="1200" b="0" i="0" u="sng">
                <a:solidFill>
                  <a:schemeClr val="dk1"/>
                </a:solidFill>
                <a:latin typeface="Quattrocento Sans"/>
                <a:ea typeface="Quattrocento Sans"/>
                <a:cs typeface="Quattrocento Sans"/>
                <a:sym typeface="Quattrocento Sans"/>
              </a:rPr>
            </a:br>
            <a:endParaRPr/>
          </a:p>
        </p:txBody>
      </p:sp>
      <p:sp>
        <p:nvSpPr>
          <p:cNvPr id="513" name="Google Shape;513;p67"/>
          <p:cNvSpPr txBox="1"/>
          <p:nvPr/>
        </p:nvSpPr>
        <p:spPr>
          <a:xfrm>
            <a:off x="6705600" y="6245225"/>
            <a:ext cx="1298575"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0" i="0" u="none">
                <a:solidFill>
                  <a:schemeClr val="dk1"/>
                </a:solidFill>
                <a:latin typeface="Quattrocento Sans"/>
                <a:ea typeface="Quattrocento Sans"/>
                <a:cs typeface="Quattrocento Sans"/>
                <a:sym typeface="Quattrocento Sans"/>
              </a:rPr>
              <a:t>Source: USLAW</a:t>
            </a:r>
            <a:endParaRP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8"/>
          <p:cNvSpPr txBox="1">
            <a:spLocks noGrp="1"/>
          </p:cNvSpPr>
          <p:nvPr>
            <p:ph type="title"/>
          </p:nvPr>
        </p:nvSpPr>
        <p:spPr>
          <a:xfrm>
            <a:off x="2438400" y="3886200"/>
            <a:ext cx="6172200" cy="20542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3600"/>
              <a:buFont typeface="Quattrocento Sans"/>
              <a:buNone/>
            </a:pPr>
            <a:r>
              <a:rPr lang="en-US" sz="3600" b="1" i="0" u="none">
                <a:solidFill>
                  <a:schemeClr val="lt2"/>
                </a:solidFill>
                <a:latin typeface="Quattrocento Sans"/>
                <a:ea typeface="Quattrocento Sans"/>
                <a:cs typeface="Quattrocento Sans"/>
                <a:sym typeface="Quattrocento Sans"/>
              </a:rPr>
              <a:t>BECAUSE WE’RE ALL IN THIS TOGETHER!</a:t>
            </a:r>
            <a:endParaRP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9"/>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Quattrocento Sans"/>
              <a:buNone/>
            </a:pPr>
            <a:r>
              <a:rPr lang="en-US" sz="4400" b="0" i="0" u="none">
                <a:solidFill>
                  <a:schemeClr val="dk2"/>
                </a:solidFill>
                <a:latin typeface="Quattrocento Sans"/>
                <a:ea typeface="Quattrocento Sans"/>
                <a:cs typeface="Quattrocento Sans"/>
                <a:sym typeface="Quattrocento Sans"/>
              </a:rPr>
              <a:t>PARTNERSHIPS FOR ADVOCACY: </a:t>
            </a:r>
            <a:br>
              <a:rPr lang="en-US" sz="2800" b="0" i="0" u="none">
                <a:solidFill>
                  <a:schemeClr val="dk2"/>
                </a:solidFill>
                <a:latin typeface="Quattrocento Sans"/>
                <a:ea typeface="Quattrocento Sans"/>
                <a:cs typeface="Quattrocento Sans"/>
                <a:sym typeface="Quattrocento Sans"/>
              </a:rPr>
            </a:br>
            <a:r>
              <a:rPr lang="en-US" sz="2800" b="0" i="1" u="none">
                <a:solidFill>
                  <a:schemeClr val="dk2"/>
                </a:solidFill>
                <a:latin typeface="Quattrocento Sans"/>
                <a:ea typeface="Quattrocento Sans"/>
                <a:cs typeface="Quattrocento Sans"/>
                <a:sym typeface="Quattrocento Sans"/>
              </a:rPr>
              <a:t>FUND OUR COMMUNITIES, NOT THE PENTAGON </a:t>
            </a:r>
            <a:endParaRPr/>
          </a:p>
        </p:txBody>
      </p:sp>
      <p:pic>
        <p:nvPicPr>
          <p:cNvPr id="524" name="Google Shape;524;p69" descr="fossil fuel demo.jpg"/>
          <p:cNvPicPr preferRelativeResize="0">
            <a:picLocks noGrp="1"/>
          </p:cNvPicPr>
          <p:nvPr>
            <p:ph type="body" idx="1"/>
          </p:nvPr>
        </p:nvPicPr>
        <p:blipFill rotWithShape="1">
          <a:blip r:embed="rId3">
            <a:alphaModFix/>
          </a:blip>
          <a:srcRect/>
          <a:stretch/>
        </p:blipFill>
        <p:spPr>
          <a:xfrm>
            <a:off x="4724400" y="1544637"/>
            <a:ext cx="3581400" cy="2570162"/>
          </a:xfrm>
          <a:prstGeom prst="rect">
            <a:avLst/>
          </a:prstGeom>
          <a:noFill/>
          <a:ln>
            <a:noFill/>
          </a:ln>
        </p:spPr>
      </p:pic>
      <p:pic>
        <p:nvPicPr>
          <p:cNvPr id="525" name="Google Shape;525;p69" descr="Rockville AFL-CIO.jpg"/>
          <p:cNvPicPr preferRelativeResize="0"/>
          <p:nvPr/>
        </p:nvPicPr>
        <p:blipFill rotWithShape="1">
          <a:blip r:embed="rId4">
            <a:alphaModFix/>
          </a:blip>
          <a:srcRect/>
          <a:stretch/>
        </p:blipFill>
        <p:spPr>
          <a:xfrm>
            <a:off x="457200" y="1544637"/>
            <a:ext cx="3352800" cy="2620962"/>
          </a:xfrm>
          <a:prstGeom prst="rect">
            <a:avLst/>
          </a:prstGeom>
          <a:noFill/>
          <a:ln>
            <a:noFill/>
          </a:ln>
        </p:spPr>
      </p:pic>
      <p:pic>
        <p:nvPicPr>
          <p:cNvPr id="526" name="Google Shape;526;p69" descr="windmills.jpg"/>
          <p:cNvPicPr preferRelativeResize="0"/>
          <p:nvPr/>
        </p:nvPicPr>
        <p:blipFill rotWithShape="1">
          <a:blip r:embed="rId5">
            <a:alphaModFix/>
          </a:blip>
          <a:srcRect/>
          <a:stretch/>
        </p:blipFill>
        <p:spPr>
          <a:xfrm>
            <a:off x="2728912" y="4419600"/>
            <a:ext cx="3395662" cy="2133600"/>
          </a:xfrm>
          <a:prstGeom prst="rect">
            <a:avLst/>
          </a:prstGeom>
          <a:noFill/>
          <a:ln>
            <a:noFill/>
          </a:ln>
        </p:spPr>
      </p:pic>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530"/>
        <p:cNvGrpSpPr/>
        <p:nvPr/>
      </p:nvGrpSpPr>
      <p:grpSpPr>
        <a:xfrm>
          <a:off x="0" y="0"/>
          <a:ext cx="0" cy="0"/>
          <a:chOff x="0" y="0"/>
          <a:chExt cx="0" cy="0"/>
        </a:xfrm>
      </p:grpSpPr>
      <p:sp>
        <p:nvSpPr>
          <p:cNvPr id="531" name="Google Shape;531;p70"/>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WHAT WOULD THE FUTURES COMMISSION DO?</a:t>
            </a:r>
            <a:endParaRPr/>
          </a:p>
        </p:txBody>
      </p:sp>
      <p:sp>
        <p:nvSpPr>
          <p:cNvPr id="532" name="Google Shape;532;p70"/>
          <p:cNvSpPr txBox="1">
            <a:spLocks noGrp="1"/>
          </p:cNvSpPr>
          <p:nvPr>
            <p:ph type="body" idx="1"/>
          </p:nvPr>
        </p:nvSpPr>
        <p:spPr>
          <a:xfrm>
            <a:off x="685800" y="1905000"/>
            <a:ext cx="7467600" cy="48736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60"/>
              <a:buFont typeface="Noto Sans Symbols"/>
              <a:buChar char="🞆"/>
            </a:pPr>
            <a:r>
              <a:rPr lang="en-US" sz="2800" b="0" i="0" u="none">
                <a:solidFill>
                  <a:schemeClr val="dk1"/>
                </a:solidFill>
                <a:latin typeface="Quattrocento Sans"/>
                <a:ea typeface="Quattrocento Sans"/>
                <a:cs typeface="Quattrocento Sans"/>
                <a:sym typeface="Quattrocento Sans"/>
              </a:rPr>
              <a:t>Analysis, leading to a policy report</a:t>
            </a:r>
            <a:endParaRPr/>
          </a:p>
          <a:p>
            <a:pPr marL="747712" marR="0" lvl="1" indent="-342899" algn="l" rtl="0">
              <a:lnSpc>
                <a:spcPct val="100000"/>
              </a:lnSpc>
              <a:spcBef>
                <a:spcPts val="480"/>
              </a:spcBef>
              <a:spcAft>
                <a:spcPts val="0"/>
              </a:spcAft>
              <a:buClr>
                <a:schemeClr val="accent1"/>
              </a:buClr>
              <a:buSzPts val="1920"/>
              <a:buFont typeface="Noto Sans Symbols"/>
              <a:buChar char="⚫"/>
            </a:pPr>
            <a:r>
              <a:rPr lang="en-US" sz="2400" b="0" i="0" u="none" strike="noStrike" cap="none">
                <a:solidFill>
                  <a:schemeClr val="dk1"/>
                </a:solidFill>
                <a:latin typeface="Quattrocento Sans"/>
                <a:ea typeface="Quattrocento Sans"/>
                <a:cs typeface="Quattrocento Sans"/>
                <a:sym typeface="Quattrocento Sans"/>
              </a:rPr>
              <a:t>Advise the governor’s office</a:t>
            </a:r>
            <a:endParaRPr/>
          </a:p>
          <a:p>
            <a:pPr marL="747712" marR="0" lvl="1" indent="-342899" algn="l" rtl="0">
              <a:lnSpc>
                <a:spcPct val="100000"/>
              </a:lnSpc>
              <a:spcBef>
                <a:spcPts val="480"/>
              </a:spcBef>
              <a:spcAft>
                <a:spcPts val="0"/>
              </a:spcAft>
              <a:buClr>
                <a:schemeClr val="accent1"/>
              </a:buClr>
              <a:buSzPts val="1920"/>
              <a:buFont typeface="Noto Sans Symbols"/>
              <a:buChar char="⚫"/>
            </a:pPr>
            <a:r>
              <a:rPr lang="en-US" sz="2400" b="0" i="0" u="none" strike="noStrike" cap="none">
                <a:solidFill>
                  <a:schemeClr val="dk1"/>
                </a:solidFill>
                <a:latin typeface="Quattrocento Sans"/>
                <a:ea typeface="Quattrocento Sans"/>
                <a:cs typeface="Quattrocento Sans"/>
                <a:sym typeface="Quattrocento Sans"/>
              </a:rPr>
              <a:t>Advise the state legislature</a:t>
            </a:r>
            <a:endParaRPr/>
          </a:p>
          <a:p>
            <a:pPr marL="342900" marR="0" lvl="0" indent="-342900" algn="l" rtl="0">
              <a:lnSpc>
                <a:spcPct val="100000"/>
              </a:lnSpc>
              <a:spcBef>
                <a:spcPts val="1200"/>
              </a:spcBef>
              <a:spcAft>
                <a:spcPts val="0"/>
              </a:spcAft>
              <a:buClr>
                <a:schemeClr val="accent1"/>
              </a:buClr>
              <a:buSzPts val="1960"/>
              <a:buFont typeface="Noto Sans Symbols"/>
              <a:buChar char="🞆"/>
            </a:pPr>
            <a:r>
              <a:rPr lang="en-US" sz="2800" b="0" i="0" u="none">
                <a:solidFill>
                  <a:schemeClr val="dk1"/>
                </a:solidFill>
                <a:latin typeface="Quattrocento Sans"/>
                <a:ea typeface="Quattrocento Sans"/>
                <a:cs typeface="Quattrocento Sans"/>
                <a:sym typeface="Quattrocento Sans"/>
              </a:rPr>
              <a:t>Public education and public engagement</a:t>
            </a:r>
            <a:endParaRPr/>
          </a:p>
          <a:p>
            <a:pPr marL="747712" marR="0" lvl="1" indent="-342899" algn="l" rtl="0">
              <a:lnSpc>
                <a:spcPct val="100000"/>
              </a:lnSpc>
              <a:spcBef>
                <a:spcPts val="480"/>
              </a:spcBef>
              <a:spcAft>
                <a:spcPts val="0"/>
              </a:spcAft>
              <a:buClr>
                <a:schemeClr val="accent1"/>
              </a:buClr>
              <a:buSzPts val="1920"/>
              <a:buFont typeface="Noto Sans Symbols"/>
              <a:buChar char="⚫"/>
            </a:pPr>
            <a:r>
              <a:rPr lang="en-US" sz="2400" b="0" i="0" u="none" strike="noStrike" cap="none">
                <a:solidFill>
                  <a:schemeClr val="dk1"/>
                </a:solidFill>
                <a:latin typeface="Quattrocento Sans"/>
                <a:ea typeface="Quattrocento Sans"/>
                <a:cs typeface="Quattrocento Sans"/>
                <a:sym typeface="Quattrocento Sans"/>
              </a:rPr>
              <a:t>Provide opportunities for </a:t>
            </a:r>
            <a:r>
              <a:rPr lang="en-US" sz="2400" b="0" i="1" u="none" strike="noStrike" cap="none">
                <a:solidFill>
                  <a:schemeClr val="dk1"/>
                </a:solidFill>
                <a:latin typeface="Quattrocento Sans"/>
                <a:ea typeface="Quattrocento Sans"/>
                <a:cs typeface="Quattrocento Sans"/>
                <a:sym typeface="Quattrocento Sans"/>
              </a:rPr>
              <a:t>the people </a:t>
            </a:r>
            <a:r>
              <a:rPr lang="en-US" sz="2400" b="0" i="0" u="none" strike="noStrike" cap="none">
                <a:solidFill>
                  <a:schemeClr val="dk1"/>
                </a:solidFill>
                <a:latin typeface="Quattrocento Sans"/>
                <a:ea typeface="Quattrocento Sans"/>
                <a:cs typeface="Quattrocento Sans"/>
                <a:sym typeface="Quattrocento Sans"/>
              </a:rPr>
              <a:t>to plan a new economy—economic democracy</a:t>
            </a:r>
            <a:endParaRPr/>
          </a:p>
          <a:p>
            <a:pPr marL="342900" marR="0" lvl="0" indent="-342900" algn="l" rtl="0">
              <a:lnSpc>
                <a:spcPct val="100000"/>
              </a:lnSpc>
              <a:spcBef>
                <a:spcPts val="1200"/>
              </a:spcBef>
              <a:spcAft>
                <a:spcPts val="0"/>
              </a:spcAft>
              <a:buClr>
                <a:schemeClr val="accent1"/>
              </a:buClr>
              <a:buSzPts val="1960"/>
              <a:buFont typeface="Noto Sans Symbols"/>
              <a:buChar char="🞆"/>
            </a:pPr>
            <a:r>
              <a:rPr lang="en-US" sz="2800" b="0" i="0" u="none">
                <a:solidFill>
                  <a:schemeClr val="dk1"/>
                </a:solidFill>
                <a:latin typeface="Quattrocento Sans"/>
                <a:ea typeface="Quattrocento Sans"/>
                <a:cs typeface="Quattrocento Sans"/>
                <a:sym typeface="Quattrocento Sans"/>
              </a:rPr>
              <a:t>Develop strategies to help workers and communities that are dependent on military spending</a:t>
            </a:r>
            <a:endParaRPr/>
          </a:p>
          <a:p>
            <a:pPr marL="273050" marR="0" lvl="0" indent="-148590" algn="l" rtl="0">
              <a:spcBef>
                <a:spcPts val="600"/>
              </a:spcBef>
              <a:spcAft>
                <a:spcPts val="0"/>
              </a:spcAft>
              <a:buClr>
                <a:schemeClr val="accent1"/>
              </a:buClr>
              <a:buSzPts val="1960"/>
              <a:buFont typeface="Noto Sans Symbols"/>
              <a:buNone/>
            </a:pPr>
            <a:endParaRPr sz="2800" b="0" i="0" u="none">
              <a:solidFill>
                <a:schemeClr val="dk1"/>
              </a:solidFill>
              <a:latin typeface="Quattrocento Sans"/>
              <a:ea typeface="Quattrocento Sans"/>
              <a:cs typeface="Quattrocento Sans"/>
              <a:sym typeface="Quattrocento Sans"/>
            </a:endParaRPr>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71"/>
          <p:cNvSpPr txBox="1">
            <a:spLocks noGrp="1"/>
          </p:cNvSpPr>
          <p:nvPr>
            <p:ph type="title"/>
          </p:nvPr>
        </p:nvSpPr>
        <p:spPr>
          <a:xfrm>
            <a:off x="95250" y="533400"/>
            <a:ext cx="8820150" cy="1066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Calibri"/>
              <a:buNone/>
            </a:pPr>
            <a:r>
              <a:rPr lang="en-US" sz="3600" b="1" i="0" u="none">
                <a:solidFill>
                  <a:schemeClr val="dk2"/>
                </a:solidFill>
                <a:latin typeface="Calibri"/>
                <a:ea typeface="Calibri"/>
                <a:cs typeface="Calibri"/>
                <a:sym typeface="Calibri"/>
              </a:rPr>
              <a:t>IT’S A CHOICE:</a:t>
            </a:r>
            <a:br>
              <a:rPr lang="en-US" sz="3600" b="1" i="0" u="none">
                <a:solidFill>
                  <a:schemeClr val="dk2"/>
                </a:solidFill>
                <a:latin typeface="Calibri"/>
                <a:ea typeface="Calibri"/>
                <a:cs typeface="Calibri"/>
                <a:sym typeface="Calibri"/>
              </a:rPr>
            </a:br>
            <a:r>
              <a:rPr lang="en-US" sz="3200" b="0" i="0" u="none">
                <a:solidFill>
                  <a:schemeClr val="dk2"/>
                </a:solidFill>
                <a:latin typeface="Calibri"/>
                <a:ea typeface="Calibri"/>
                <a:cs typeface="Calibri"/>
                <a:sym typeface="Calibri"/>
              </a:rPr>
              <a:t>ADDICTION TO MILITARISM OR </a:t>
            </a:r>
            <a:br>
              <a:rPr lang="en-US" sz="3200" b="0" i="0" u="none">
                <a:solidFill>
                  <a:schemeClr val="dk2"/>
                </a:solidFill>
                <a:latin typeface="Calibri"/>
                <a:ea typeface="Calibri"/>
                <a:cs typeface="Calibri"/>
                <a:sym typeface="Calibri"/>
              </a:rPr>
            </a:br>
            <a:r>
              <a:rPr lang="en-US" sz="3200" b="0" i="0" u="none">
                <a:solidFill>
                  <a:schemeClr val="dk2"/>
                </a:solidFill>
                <a:latin typeface="Calibri"/>
                <a:ea typeface="Calibri"/>
                <a:cs typeface="Calibri"/>
                <a:sym typeface="Calibri"/>
              </a:rPr>
              <a:t>A SUSTAINABLE EQUITABLE DEMILITARIZED NEW ECONOMY</a:t>
            </a:r>
            <a:endParaRPr/>
          </a:p>
        </p:txBody>
      </p:sp>
      <p:sp>
        <p:nvSpPr>
          <p:cNvPr id="538" name="Google Shape;538;p71"/>
          <p:cNvSpPr txBox="1"/>
          <p:nvPr/>
        </p:nvSpPr>
        <p:spPr>
          <a:xfrm>
            <a:off x="8129587" y="5734050"/>
            <a:ext cx="609600" cy="520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entury Schoolbook"/>
              <a:buNone/>
            </a:pPr>
            <a:fld id="{00000000-1234-1234-1234-123412341234}" type="slidenum">
              <a:rPr lang="en-US" sz="1400" b="1" i="0" u="none">
                <a:solidFill>
                  <a:srgbClr val="FFFFFF"/>
                </a:solidFill>
                <a:latin typeface="Century Schoolbook"/>
                <a:ea typeface="Century Schoolbook"/>
                <a:cs typeface="Century Schoolbook"/>
                <a:sym typeface="Century Schoolbook"/>
              </a:rPr>
              <a:t>54</a:t>
            </a:fld>
            <a:endParaRPr/>
          </a:p>
        </p:txBody>
      </p:sp>
      <p:pic>
        <p:nvPicPr>
          <p:cNvPr id="539" name="Google Shape;539;p71" descr="world burning.jpg"/>
          <p:cNvPicPr preferRelativeResize="0"/>
          <p:nvPr/>
        </p:nvPicPr>
        <p:blipFill rotWithShape="1">
          <a:blip r:embed="rId3">
            <a:alphaModFix/>
          </a:blip>
          <a:srcRect/>
          <a:stretch/>
        </p:blipFill>
        <p:spPr>
          <a:xfrm>
            <a:off x="2209800" y="3090862"/>
            <a:ext cx="2286000" cy="2139950"/>
          </a:xfrm>
          <a:prstGeom prst="rect">
            <a:avLst/>
          </a:prstGeom>
          <a:noFill/>
          <a:ln>
            <a:noFill/>
          </a:ln>
        </p:spPr>
      </p:pic>
      <p:pic>
        <p:nvPicPr>
          <p:cNvPr id="540" name="Google Shape;540;p71" descr="hospital_patient.jpg"/>
          <p:cNvPicPr preferRelativeResize="0"/>
          <p:nvPr/>
        </p:nvPicPr>
        <p:blipFill rotWithShape="1">
          <a:blip r:embed="rId4">
            <a:alphaModFix/>
          </a:blip>
          <a:srcRect/>
          <a:stretch/>
        </p:blipFill>
        <p:spPr>
          <a:xfrm>
            <a:off x="5334000" y="3244850"/>
            <a:ext cx="2724150" cy="1831975"/>
          </a:xfrm>
          <a:prstGeom prst="rect">
            <a:avLst/>
          </a:prstGeom>
          <a:noFill/>
          <a:ln>
            <a:noFill/>
          </a:ln>
        </p:spPr>
      </p:pic>
      <p:pic>
        <p:nvPicPr>
          <p:cNvPr id="541" name="Google Shape;541;p71" descr="woman cyclist.jpg"/>
          <p:cNvPicPr preferRelativeResize="0"/>
          <p:nvPr/>
        </p:nvPicPr>
        <p:blipFill rotWithShape="1">
          <a:blip r:embed="rId5">
            <a:alphaModFix/>
          </a:blip>
          <a:srcRect/>
          <a:stretch/>
        </p:blipFill>
        <p:spPr>
          <a:xfrm>
            <a:off x="5791200" y="1600200"/>
            <a:ext cx="2743200" cy="1828800"/>
          </a:xfrm>
          <a:prstGeom prst="rect">
            <a:avLst/>
          </a:prstGeom>
          <a:noFill/>
          <a:ln>
            <a:noFill/>
          </a:ln>
        </p:spPr>
      </p:pic>
      <p:pic>
        <p:nvPicPr>
          <p:cNvPr id="542" name="Google Shape;542;p71" descr="woman arlington.jpg"/>
          <p:cNvPicPr preferRelativeResize="0"/>
          <p:nvPr/>
        </p:nvPicPr>
        <p:blipFill rotWithShape="1">
          <a:blip r:embed="rId6">
            <a:alphaModFix/>
          </a:blip>
          <a:srcRect b="3473"/>
          <a:stretch/>
        </p:blipFill>
        <p:spPr>
          <a:xfrm>
            <a:off x="179387" y="1905000"/>
            <a:ext cx="2643187" cy="1524000"/>
          </a:xfrm>
          <a:prstGeom prst="rect">
            <a:avLst/>
          </a:prstGeom>
          <a:noFill/>
          <a:ln>
            <a:noFill/>
          </a:ln>
        </p:spPr>
      </p:pic>
      <p:pic>
        <p:nvPicPr>
          <p:cNvPr id="543" name="Google Shape;543;p71" descr="black_student.jpg"/>
          <p:cNvPicPr preferRelativeResize="0"/>
          <p:nvPr/>
        </p:nvPicPr>
        <p:blipFill rotWithShape="1">
          <a:blip r:embed="rId7">
            <a:alphaModFix/>
          </a:blip>
          <a:srcRect/>
          <a:stretch/>
        </p:blipFill>
        <p:spPr>
          <a:xfrm>
            <a:off x="5791200" y="4865687"/>
            <a:ext cx="2921000" cy="1952625"/>
          </a:xfrm>
          <a:prstGeom prst="rect">
            <a:avLst/>
          </a:prstGeom>
          <a:noFill/>
          <a:ln>
            <a:noFill/>
          </a:ln>
        </p:spPr>
      </p:pic>
      <p:pic>
        <p:nvPicPr>
          <p:cNvPr id="544" name="Google Shape;544;p71" descr="homeless.jpg"/>
          <p:cNvPicPr preferRelativeResize="0"/>
          <p:nvPr/>
        </p:nvPicPr>
        <p:blipFill rotWithShape="1">
          <a:blip r:embed="rId8">
            <a:alphaModFix/>
          </a:blip>
          <a:srcRect/>
          <a:stretch/>
        </p:blipFill>
        <p:spPr>
          <a:xfrm>
            <a:off x="411162" y="3429000"/>
            <a:ext cx="2016125" cy="2795587"/>
          </a:xfrm>
          <a:prstGeom prst="rect">
            <a:avLst/>
          </a:prstGeom>
          <a:noFill/>
          <a:ln>
            <a:noFill/>
          </a:ln>
        </p:spPr>
      </p:pic>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548"/>
        <p:cNvGrpSpPr/>
        <p:nvPr/>
      </p:nvGrpSpPr>
      <p:grpSpPr>
        <a:xfrm>
          <a:off x="0" y="0"/>
          <a:ext cx="0" cy="0"/>
          <a:chOff x="0" y="0"/>
          <a:chExt cx="0" cy="0"/>
        </a:xfrm>
      </p:grpSpPr>
      <p:pic>
        <p:nvPicPr>
          <p:cNvPr id="549" name="Google Shape;549;p72" descr="https://encrypted-tbn2.gstatic.com/images?q=tbn:ANd9GcRWNGCFRHeq19sxL29__CmCN-OVUp-UM9XvWdbSN-e0lFn8jVygdw"/>
          <p:cNvPicPr preferRelativeResize="0">
            <a:picLocks noGrp="1"/>
          </p:cNvPicPr>
          <p:nvPr>
            <p:ph type="body" idx="1"/>
          </p:nvPr>
        </p:nvPicPr>
        <p:blipFill rotWithShape="1">
          <a:blip r:embed="rId3">
            <a:alphaModFix/>
          </a:blip>
          <a:srcRect/>
          <a:stretch/>
        </p:blipFill>
        <p:spPr>
          <a:xfrm>
            <a:off x="809625" y="2133600"/>
            <a:ext cx="2873375" cy="2514600"/>
          </a:xfrm>
          <a:prstGeom prst="rect">
            <a:avLst/>
          </a:prstGeom>
          <a:noFill/>
          <a:ln>
            <a:noFill/>
          </a:ln>
        </p:spPr>
      </p:pic>
      <p:sp>
        <p:nvSpPr>
          <p:cNvPr id="550" name="Google Shape;550;p72"/>
          <p:cNvSpPr txBox="1">
            <a:spLocks noGrp="1"/>
          </p:cNvSpPr>
          <p:nvPr>
            <p:ph type="title"/>
          </p:nvPr>
        </p:nvSpPr>
        <p:spPr>
          <a:xfrm>
            <a:off x="228600" y="228600"/>
            <a:ext cx="8458200" cy="1524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000"/>
              <a:buFont typeface="Quattrocento Sans"/>
              <a:buNone/>
            </a:pPr>
            <a:r>
              <a:rPr lang="en-US" sz="4000" b="0" i="0" u="none">
                <a:solidFill>
                  <a:schemeClr val="dk2"/>
                </a:solidFill>
                <a:latin typeface="Quattrocento Sans"/>
                <a:ea typeface="Quattrocento Sans"/>
                <a:cs typeface="Quattrocento Sans"/>
                <a:sym typeface="Quattrocento Sans"/>
              </a:rPr>
              <a:t>ECONOMIC CONVERSION</a:t>
            </a:r>
            <a:r>
              <a:rPr lang="en-US" sz="3200" b="0" i="0" u="none">
                <a:solidFill>
                  <a:schemeClr val="dk2"/>
                </a:solidFill>
                <a:latin typeface="Quattrocento Sans"/>
                <a:ea typeface="Quattrocento Sans"/>
                <a:cs typeface="Quattrocento Sans"/>
                <a:sym typeface="Quattrocento Sans"/>
              </a:rPr>
              <a:t>: </a:t>
            </a:r>
            <a:br>
              <a:rPr lang="en-US" sz="3200" b="0" i="0" u="none">
                <a:solidFill>
                  <a:schemeClr val="dk2"/>
                </a:solidFill>
                <a:latin typeface="Quattrocento Sans"/>
                <a:ea typeface="Quattrocento Sans"/>
                <a:cs typeface="Quattrocento Sans"/>
                <a:sym typeface="Quattrocento Sans"/>
              </a:rPr>
            </a:br>
            <a:r>
              <a:rPr lang="en-US" sz="3200" b="0" i="0" u="none">
                <a:solidFill>
                  <a:schemeClr val="dk2"/>
                </a:solidFill>
                <a:latin typeface="Quattrocento Sans"/>
                <a:ea typeface="Quattrocento Sans"/>
                <a:cs typeface="Quattrocento Sans"/>
                <a:sym typeface="Quattrocento Sans"/>
              </a:rPr>
              <a:t>MOVE FROM A MILITARY-DOMINATED ECONOMY </a:t>
            </a:r>
            <a:br>
              <a:rPr lang="en-US" sz="3200" b="0" i="0" u="none">
                <a:solidFill>
                  <a:schemeClr val="dk2"/>
                </a:solidFill>
                <a:latin typeface="Quattrocento Sans"/>
                <a:ea typeface="Quattrocento Sans"/>
                <a:cs typeface="Quattrocento Sans"/>
                <a:sym typeface="Quattrocento Sans"/>
              </a:rPr>
            </a:br>
            <a:r>
              <a:rPr lang="en-US" sz="3200" b="0" i="0" u="none">
                <a:solidFill>
                  <a:schemeClr val="dk2"/>
                </a:solidFill>
                <a:latin typeface="Quattrocento Sans"/>
                <a:ea typeface="Quattrocento Sans"/>
                <a:cs typeface="Quattrocento Sans"/>
                <a:sym typeface="Quattrocento Sans"/>
              </a:rPr>
              <a:t>TO A CIVILIAN ECONOMY</a:t>
            </a:r>
            <a:endParaRPr/>
          </a:p>
        </p:txBody>
      </p:sp>
      <p:pic>
        <p:nvPicPr>
          <p:cNvPr id="551" name="Google Shape;551;p72" descr="http://cdn.pouted.com/wp-content/uploads/2013/04/ws_Windmills.jpg"/>
          <p:cNvPicPr preferRelativeResize="0"/>
          <p:nvPr/>
        </p:nvPicPr>
        <p:blipFill rotWithShape="1">
          <a:blip r:embed="rId4">
            <a:alphaModFix/>
          </a:blip>
          <a:srcRect/>
          <a:stretch/>
        </p:blipFill>
        <p:spPr>
          <a:xfrm>
            <a:off x="5334000" y="4191000"/>
            <a:ext cx="3352800" cy="2516187"/>
          </a:xfrm>
          <a:prstGeom prst="rect">
            <a:avLst/>
          </a:prstGeom>
          <a:noFill/>
          <a:ln>
            <a:noFill/>
          </a:ln>
        </p:spPr>
      </p:pic>
      <p:pic>
        <p:nvPicPr>
          <p:cNvPr id="552" name="Google Shape;552;p72" descr="https://encrypted-tbn0.gstatic.com/images?q=tbn:ANd9GcSLv06C_HtBF7494YDVqBAovwKAxgxLgXtoqTs9OpeaZcO7NmP4"/>
          <p:cNvPicPr preferRelativeResize="0"/>
          <p:nvPr/>
        </p:nvPicPr>
        <p:blipFill rotWithShape="1">
          <a:blip r:embed="rId5">
            <a:alphaModFix/>
          </a:blip>
          <a:srcRect l="19705" t="9842" r="17765" b="6497"/>
          <a:stretch/>
        </p:blipFill>
        <p:spPr>
          <a:xfrm>
            <a:off x="1321421" y="2438400"/>
            <a:ext cx="1752600" cy="1877785"/>
          </a:xfrm>
          <a:prstGeom prst="noSmoking">
            <a:avLst>
              <a:gd name="adj" fmla="val 18750"/>
            </a:avLst>
          </a:prstGeom>
          <a:noFill/>
          <a:ln>
            <a:noFill/>
          </a:ln>
        </p:spPr>
      </p:pic>
      <p:pic>
        <p:nvPicPr>
          <p:cNvPr id="553" name="Google Shape;553;p72" descr="smart-bomb-1.jpg"/>
          <p:cNvPicPr preferRelativeResize="0"/>
          <p:nvPr/>
        </p:nvPicPr>
        <p:blipFill rotWithShape="1">
          <a:blip r:embed="rId6">
            <a:alphaModFix/>
          </a:blip>
          <a:srcRect/>
          <a:stretch/>
        </p:blipFill>
        <p:spPr>
          <a:xfrm>
            <a:off x="1133475" y="4583112"/>
            <a:ext cx="2936875" cy="1960562"/>
          </a:xfrm>
          <a:prstGeom prst="rect">
            <a:avLst/>
          </a:prstGeom>
          <a:noFill/>
          <a:ln>
            <a:noFill/>
          </a:ln>
        </p:spPr>
      </p:pic>
      <p:pic>
        <p:nvPicPr>
          <p:cNvPr id="554" name="Google Shape;554;p72" descr="https://encrypted-tbn3.gstatic.com/images?q=tbn:ANd9GcTOh9xF5ua0HLeXKVvuwQEBremigZlTfoxdah_niZbgYzAzafGzgw"/>
          <p:cNvPicPr preferRelativeResize="0">
            <a:picLocks noGrp="1"/>
          </p:cNvPicPr>
          <p:nvPr>
            <p:ph type="body" idx="2"/>
          </p:nvPr>
        </p:nvPicPr>
        <p:blipFill rotWithShape="1">
          <a:blip r:embed="rId7">
            <a:alphaModFix/>
          </a:blip>
          <a:srcRect l="14945" r="14945"/>
          <a:stretch/>
        </p:blipFill>
        <p:spPr>
          <a:xfrm>
            <a:off x="4724400" y="2166937"/>
            <a:ext cx="3105150" cy="2328862"/>
          </a:xfrm>
          <a:prstGeom prst="rect">
            <a:avLst/>
          </a:prstGeom>
          <a:noFill/>
          <a:ln>
            <a:noFill/>
          </a:ln>
        </p:spPr>
      </p:pic>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3"/>
          <p:cNvSpPr txBox="1">
            <a:spLocks noGrp="1"/>
          </p:cNvSpPr>
          <p:nvPr>
            <p:ph type="title"/>
          </p:nvPr>
        </p:nvSpPr>
        <p:spPr>
          <a:xfrm>
            <a:off x="457200" y="274637"/>
            <a:ext cx="8001000" cy="5635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000"/>
              <a:buFont typeface="Quattrocento Sans"/>
              <a:buNone/>
            </a:pPr>
            <a:r>
              <a:rPr lang="en-US" sz="3000" b="0" i="0" u="none">
                <a:solidFill>
                  <a:schemeClr val="dk2"/>
                </a:solidFill>
                <a:latin typeface="Quattrocento Sans"/>
                <a:ea typeface="Quattrocento Sans"/>
                <a:cs typeface="Quattrocento Sans"/>
                <a:sym typeface="Quattrocento Sans"/>
              </a:rPr>
              <a:t>SOURCES</a:t>
            </a:r>
            <a:endParaRPr/>
          </a:p>
        </p:txBody>
      </p:sp>
      <p:sp>
        <p:nvSpPr>
          <p:cNvPr id="560" name="Google Shape;560;p73"/>
          <p:cNvSpPr txBox="1">
            <a:spLocks noGrp="1"/>
          </p:cNvSpPr>
          <p:nvPr>
            <p:ph type="body" idx="1"/>
          </p:nvPr>
        </p:nvSpPr>
        <p:spPr>
          <a:xfrm>
            <a:off x="457200" y="914400"/>
            <a:ext cx="8077200" cy="59436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80000"/>
              </a:lnSpc>
              <a:spcBef>
                <a:spcPts val="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American Society of Civil Engineers: </a:t>
            </a:r>
            <a:r>
              <a:rPr lang="en-US" sz="1000" b="1" i="0" u="sng">
                <a:solidFill>
                  <a:schemeClr val="hlink"/>
                </a:solidFill>
                <a:latin typeface="Century Schoolbook"/>
                <a:ea typeface="Century Schoolbook"/>
                <a:cs typeface="Century Schoolbook"/>
                <a:sym typeface="Century Schoolbook"/>
                <a:hlinkClick r:id="rId3"/>
              </a:rPr>
              <a:t>http://sections.asce.org/maryland/civilenglinks/2011MDReportCard.htm</a:t>
            </a:r>
            <a:r>
              <a:rPr lang="en-US" sz="1000" b="1" i="0" u="none">
                <a:solidFill>
                  <a:schemeClr val="dk1"/>
                </a:solidFill>
                <a:latin typeface="Quattrocento Sans"/>
                <a:ea typeface="Quattrocento Sans"/>
                <a:cs typeface="Quattrocento Sans"/>
                <a:sym typeface="Quattrocento Sans"/>
              </a:rPr>
              <a:t> </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Bandow:  </a:t>
            </a:r>
            <a:r>
              <a:rPr lang="en-US" sz="1000" b="1" i="0" u="sng">
                <a:solidFill>
                  <a:schemeClr val="hlink"/>
                </a:solidFill>
                <a:latin typeface="Century Schoolbook"/>
                <a:ea typeface="Century Schoolbook"/>
                <a:cs typeface="Century Schoolbook"/>
                <a:sym typeface="Century Schoolbook"/>
                <a:hlinkClick r:id="rId4"/>
              </a:rPr>
              <a:t>http://www.cato.org/publications/commentary/us-defense-cuts-ax-needed-not-scalpel</a:t>
            </a:r>
            <a:r>
              <a:rPr lang="en-US" sz="1000" b="1" i="0" u="none">
                <a:solidFill>
                  <a:schemeClr val="dk1"/>
                </a:solidFill>
                <a:latin typeface="Quattrocento Sans"/>
                <a:ea typeface="Quattrocento Sans"/>
                <a:cs typeface="Quattrocento Sans"/>
                <a:sym typeface="Quattrocento Sans"/>
              </a:rPr>
              <a:t> </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Bloomberg: </a:t>
            </a:r>
            <a:r>
              <a:rPr lang="en-US" sz="1000" b="1" i="0" u="sng">
                <a:solidFill>
                  <a:schemeClr val="hlink"/>
                </a:solidFill>
                <a:latin typeface="Century Schoolbook"/>
                <a:ea typeface="Century Schoolbook"/>
                <a:cs typeface="Century Schoolbook"/>
                <a:sym typeface="Century Schoolbook"/>
                <a:hlinkClick r:id="rId5"/>
              </a:rPr>
              <a:t>http://go.bloomberg.com/multimedia/ceo-pay-ratio/</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Cato Web Site:  </a:t>
            </a:r>
            <a:r>
              <a:rPr lang="en-US" sz="1000" b="1" i="0" u="sng">
                <a:solidFill>
                  <a:schemeClr val="hlink"/>
                </a:solidFill>
                <a:latin typeface="Century Schoolbook"/>
                <a:ea typeface="Century Schoolbook"/>
                <a:cs typeface="Century Schoolbook"/>
                <a:sym typeface="Century Schoolbook"/>
                <a:hlinkClick r:id="rId6"/>
              </a:rPr>
              <a:t>http://www.cato.org/research/defense-budgetpolicy</a:t>
            </a:r>
            <a:r>
              <a:rPr lang="en-US" sz="1000" b="1" i="0" u="none">
                <a:solidFill>
                  <a:schemeClr val="dk1"/>
                </a:solidFill>
                <a:latin typeface="Quattrocento Sans"/>
                <a:ea typeface="Quattrocento Sans"/>
                <a:cs typeface="Quattrocento Sans"/>
                <a:sym typeface="Quattrocento Sans"/>
              </a:rPr>
              <a:t> </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Congressional Research Service, Arms Transfers: </a:t>
            </a:r>
            <a:r>
              <a:rPr lang="en-US" sz="1000" b="1" i="0" u="sng">
                <a:solidFill>
                  <a:schemeClr val="hlink"/>
                </a:solidFill>
                <a:latin typeface="Century Schoolbook"/>
                <a:ea typeface="Century Schoolbook"/>
                <a:cs typeface="Century Schoolbook"/>
                <a:sym typeface="Century Schoolbook"/>
                <a:hlinkClick r:id="rId7"/>
              </a:rPr>
              <a:t>http://www.fas.org/sgp/crs/weapons/R42678.pdf</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Corpwatch: </a:t>
            </a:r>
            <a:r>
              <a:rPr lang="en-US" sz="1000" b="1" i="0" u="sng">
                <a:solidFill>
                  <a:schemeClr val="hlink"/>
                </a:solidFill>
                <a:latin typeface="Century Schoolbook"/>
                <a:ea typeface="Century Schoolbook"/>
                <a:cs typeface="Century Schoolbook"/>
                <a:sym typeface="Century Schoolbook"/>
                <a:hlinkClick r:id="rId8"/>
              </a:rPr>
              <a:t>http://www.corpwatch.org/article.php?id=15863</a:t>
            </a:r>
            <a:r>
              <a:rPr lang="en-US" sz="1000" b="1" i="0" u="none">
                <a:solidFill>
                  <a:schemeClr val="dk1"/>
                </a:solidFill>
                <a:latin typeface="Quattrocento Sans"/>
                <a:ea typeface="Quattrocento Sans"/>
                <a:cs typeface="Quattrocento Sans"/>
                <a:sym typeface="Quattrocento Sans"/>
              </a:rPr>
              <a:t> </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Deloitte: </a:t>
            </a:r>
            <a:r>
              <a:rPr lang="en-US" sz="1000" b="1" i="0" u="sng">
                <a:solidFill>
                  <a:schemeClr val="hlink"/>
                </a:solidFill>
                <a:latin typeface="Century Schoolbook"/>
                <a:ea typeface="Century Schoolbook"/>
                <a:cs typeface="Century Schoolbook"/>
                <a:sym typeface="Century Schoolbook"/>
                <a:hlinkClick r:id="rId9"/>
              </a:rPr>
              <a:t>http://armedservices.house.gov/index.cfm/files/serve?File_id=126226cd-bc54-4e4b-a9ec-1ea16e61a2dd</a:t>
            </a:r>
            <a:r>
              <a:rPr lang="en-US" sz="1000" b="1" i="0" u="none">
                <a:solidFill>
                  <a:schemeClr val="dk1"/>
                </a:solidFill>
                <a:latin typeface="Quattrocento Sans"/>
                <a:ea typeface="Quattrocento Sans"/>
                <a:cs typeface="Quattrocento Sans"/>
                <a:sym typeface="Quattrocento Sans"/>
              </a:rPr>
              <a:t> </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Friedman &amp; Logan:  “Why the U.S. Military Budget is Foolish and Sustainable,”  2012:  </a:t>
            </a:r>
            <a:r>
              <a:rPr lang="en-US" sz="1000" b="1" i="0" u="sng">
                <a:solidFill>
                  <a:schemeClr val="hlink"/>
                </a:solidFill>
                <a:latin typeface="Century Schoolbook"/>
                <a:ea typeface="Century Schoolbook"/>
                <a:cs typeface="Century Schoolbook"/>
                <a:sym typeface="Century Schoolbook"/>
                <a:hlinkClick r:id="rId6"/>
              </a:rPr>
              <a:t>http://www.cato.org/research/defense-budgetpolicy</a:t>
            </a:r>
            <a:r>
              <a:rPr lang="en-US" sz="1000" b="1" i="0" u="none">
                <a:solidFill>
                  <a:schemeClr val="dk1"/>
                </a:solidFill>
                <a:latin typeface="Quattrocento Sans"/>
                <a:ea typeface="Quattrocento Sans"/>
                <a:cs typeface="Quattrocento Sans"/>
                <a:sym typeface="Quattrocento Sans"/>
              </a:rPr>
              <a:t> </a:t>
            </a:r>
            <a:endParaRPr/>
          </a:p>
          <a:p>
            <a:pPr marL="273050" marR="0" lvl="0" indent="-273050" algn="l" rtl="0">
              <a:lnSpc>
                <a:spcPct val="11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Fuller, Stephen, The Economic Impact of Sequestration Budget Cuts to DOD and Non-DOD agencies as Modified by the American Taxpayer Relief Act of 2012," Center of Regional Analysis, George Mason University, March 14, 2013. </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Hartung &amp; Peterson, “Minimum Returns: The Economic Impact of Pentagon Spending,” </a:t>
            </a:r>
            <a:r>
              <a:rPr lang="en-US" sz="1000" b="1" i="0" u="sng">
                <a:solidFill>
                  <a:schemeClr val="hlink"/>
                </a:solidFill>
                <a:latin typeface="Century Schoolbook"/>
                <a:ea typeface="Century Schoolbook"/>
                <a:cs typeface="Century Schoolbook"/>
                <a:sym typeface="Century Schoolbook"/>
                <a:hlinkClick r:id="rId10"/>
              </a:rPr>
              <a:t>http://www.ciponline.org/images/uploads/publications/Hartung_IPR_0113_EconomicImpactsPentagonContracting_FINAL_02-04-13.pdf</a:t>
            </a:r>
            <a:r>
              <a:rPr lang="en-US" sz="1000" b="1" i="0" u="none">
                <a:solidFill>
                  <a:schemeClr val="dk1"/>
                </a:solidFill>
                <a:latin typeface="Quattrocento Sans"/>
                <a:ea typeface="Quattrocento Sans"/>
                <a:cs typeface="Quattrocento Sans"/>
                <a:sym typeface="Quattrocento Sans"/>
              </a:rPr>
              <a:t> </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Hellman, Chris: </a:t>
            </a:r>
            <a:r>
              <a:rPr lang="en-US" sz="1000" b="1" i="0" u="sng">
                <a:solidFill>
                  <a:schemeClr val="hlink"/>
                </a:solidFill>
                <a:latin typeface="Century Schoolbook"/>
                <a:ea typeface="Century Schoolbook"/>
                <a:cs typeface="Century Schoolbook"/>
                <a:sym typeface="Century Schoolbook"/>
                <a:hlinkClick r:id="rId11"/>
              </a:rPr>
              <a:t>http://www.tomdispatch.com/post/175361/tomgram%3A_chris_hellman,_$1.2_trillion_for_national_security</a:t>
            </a:r>
            <a:r>
              <a:rPr lang="en-US" sz="1000" b="1" i="0" u="none">
                <a:solidFill>
                  <a:schemeClr val="dk1"/>
                </a:solidFill>
                <a:latin typeface="Quattrocento Sans"/>
                <a:ea typeface="Quattrocento Sans"/>
                <a:cs typeface="Quattrocento Sans"/>
                <a:sym typeface="Quattrocento Sans"/>
              </a:rPr>
              <a:t> </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Institute for Policy Studies:  </a:t>
            </a:r>
            <a:r>
              <a:rPr lang="en-US" sz="1000" b="1" i="0" u="sng">
                <a:solidFill>
                  <a:schemeClr val="hlink"/>
                </a:solidFill>
                <a:latin typeface="Century Schoolbook"/>
                <a:ea typeface="Century Schoolbook"/>
                <a:cs typeface="Century Schoolbook"/>
                <a:sym typeface="Century Schoolbook"/>
                <a:hlinkClick r:id="rId12"/>
              </a:rPr>
              <a:t>http://www.ips-dc.org/articles/fact_sheet_on_unified_security_budget</a:t>
            </a:r>
            <a:r>
              <a:rPr lang="en-US" sz="1000" b="1" i="0" u="none">
                <a:solidFill>
                  <a:schemeClr val="dk1"/>
                </a:solidFill>
                <a:latin typeface="Quattrocento Sans"/>
                <a:ea typeface="Quattrocento Sans"/>
                <a:cs typeface="Quattrocento Sans"/>
                <a:sym typeface="Quattrocento Sans"/>
              </a:rPr>
              <a:t> </a:t>
            </a:r>
            <a:endParaRPr/>
          </a:p>
          <a:p>
            <a:pPr marL="273050" marR="0" lvl="0" indent="-273050" algn="l" rtl="0">
              <a:lnSpc>
                <a:spcPct val="11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MD Dept of Business and Economic Development: </a:t>
            </a:r>
            <a:r>
              <a:rPr lang="en-US" sz="1000" b="1" i="0" u="sng">
                <a:solidFill>
                  <a:schemeClr val="hlink"/>
                </a:solidFill>
                <a:latin typeface="Century Schoolbook"/>
                <a:ea typeface="Century Schoolbook"/>
                <a:cs typeface="Century Schoolbook"/>
                <a:sym typeface="Century Schoolbook"/>
                <a:hlinkClick r:id="rId13"/>
              </a:rPr>
              <a:t>http://www.choosemaryland.org/moveyourbusiness/Documents/B2G%20Docs/missionMd.pdf</a:t>
            </a:r>
            <a:r>
              <a:rPr lang="en-US" sz="1000" b="1" i="0" u="none">
                <a:solidFill>
                  <a:schemeClr val="dk1"/>
                </a:solidFill>
                <a:latin typeface="Quattrocento Sans"/>
                <a:ea typeface="Quattrocento Sans"/>
                <a:cs typeface="Quattrocento Sans"/>
                <a:sym typeface="Quattrocento Sans"/>
              </a:rPr>
              <a:t>MD Dept of Business and Economic Development: http://www.choosemaryland.org/moveyourbusiness/Documents/B2G%20Docs/missionMd.pdf  and </a:t>
            </a:r>
            <a:r>
              <a:rPr lang="en-US" sz="1000" b="1" i="0" u="sng">
                <a:solidFill>
                  <a:schemeClr val="hlink"/>
                </a:solidFill>
                <a:latin typeface="Century Schoolbook"/>
                <a:ea typeface="Century Schoolbook"/>
                <a:cs typeface="Century Schoolbook"/>
                <a:sym typeface="Century Schoolbook"/>
                <a:hlinkClick r:id="rId14"/>
              </a:rPr>
              <a:t>http://www.chosemaryland.org/Resources/pdffiles/marylandrankingsfiles/MarylandRankings.pdf</a:t>
            </a:r>
            <a:r>
              <a:rPr lang="en-US" sz="1000" b="1" i="0" u="none">
                <a:solidFill>
                  <a:schemeClr val="dk1"/>
                </a:solidFill>
                <a:latin typeface="Quattrocento Sans"/>
                <a:ea typeface="Quattrocento Sans"/>
                <a:cs typeface="Quattrocento Sans"/>
                <a:sym typeface="Quattrocento Sans"/>
              </a:rPr>
              <a:t> </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MD Dept of Business and Economic Development: </a:t>
            </a:r>
            <a:r>
              <a:rPr lang="en-US" sz="1000" b="1" i="0" u="sng">
                <a:solidFill>
                  <a:schemeClr val="hlink"/>
                </a:solidFill>
                <a:latin typeface="Century Schoolbook"/>
                <a:ea typeface="Century Schoolbook"/>
                <a:cs typeface="Century Schoolbook"/>
                <a:sym typeface="Century Schoolbook"/>
                <a:hlinkClick r:id="rId15"/>
              </a:rPr>
              <a:t>http://www.choosemaryland.org/aboutdbed/Documents/Publications/aeroDefWeb.pdf</a:t>
            </a:r>
            <a:r>
              <a:rPr lang="en-US" sz="1000" b="1" i="0" u="none">
                <a:solidFill>
                  <a:schemeClr val="dk1"/>
                </a:solidFill>
                <a:latin typeface="Quattrocento Sans"/>
                <a:ea typeface="Quattrocento Sans"/>
                <a:cs typeface="Quattrocento Sans"/>
                <a:sym typeface="Quattrocento Sans"/>
              </a:rPr>
              <a:t> </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National Priorities Project: </a:t>
            </a:r>
            <a:r>
              <a:rPr lang="en-US" sz="1000" b="1" i="0" u="sng">
                <a:solidFill>
                  <a:schemeClr val="hlink"/>
                </a:solidFill>
                <a:latin typeface="Century Schoolbook"/>
                <a:ea typeface="Century Schoolbook"/>
                <a:cs typeface="Century Schoolbook"/>
                <a:sym typeface="Century Schoolbook"/>
                <a:hlinkClick r:id="rId16"/>
              </a:rPr>
              <a:t>http://nationalpriorities.org/en/interactive-data/trade-offs/041713/?state=MD&amp;program=14</a:t>
            </a:r>
            <a:r>
              <a:rPr lang="en-US" sz="1000" b="1" i="0" u="none">
                <a:solidFill>
                  <a:schemeClr val="dk1"/>
                </a:solidFill>
                <a:latin typeface="Quattrocento Sans"/>
                <a:ea typeface="Quattrocento Sans"/>
                <a:cs typeface="Quattrocento Sans"/>
                <a:sym typeface="Quattrocento Sans"/>
              </a:rPr>
              <a:t> </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National Science Foundation, Science and Engineering Indicators, 2012, chart 4-45: </a:t>
            </a:r>
            <a:r>
              <a:rPr lang="en-US" sz="1000" b="1" i="0" u="sng">
                <a:solidFill>
                  <a:schemeClr val="hlink"/>
                </a:solidFill>
                <a:latin typeface="Century Schoolbook"/>
                <a:ea typeface="Century Schoolbook"/>
                <a:cs typeface="Century Schoolbook"/>
                <a:sym typeface="Century Schoolbook"/>
                <a:hlinkClick r:id="rId17"/>
              </a:rPr>
              <a:t>http://www.nsf.gov/statistics/seind12/appendix.htm#c4</a:t>
            </a:r>
            <a:r>
              <a:rPr lang="en-US" sz="1000" b="1" i="0" u="none">
                <a:solidFill>
                  <a:schemeClr val="dk1"/>
                </a:solidFill>
                <a:latin typeface="Quattrocento Sans"/>
                <a:ea typeface="Quattrocento Sans"/>
                <a:cs typeface="Quattrocento Sans"/>
                <a:sym typeface="Quattrocento Sans"/>
              </a:rPr>
              <a:t> </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Think Progress: </a:t>
            </a:r>
            <a:r>
              <a:rPr lang="en-US" sz="1000" b="1" i="0" u="sng">
                <a:solidFill>
                  <a:schemeClr val="hlink"/>
                </a:solidFill>
                <a:latin typeface="Century Schoolbook"/>
                <a:ea typeface="Century Schoolbook"/>
                <a:cs typeface="Century Schoolbook"/>
                <a:sym typeface="Century Schoolbook"/>
                <a:hlinkClick r:id="rId18"/>
              </a:rPr>
              <a:t>http://thinkprogress.org/politics/2011/03/03/147994/unions-income-inequality/</a:t>
            </a:r>
            <a:r>
              <a:rPr lang="en-US" sz="1000" b="1" i="0" u="none">
                <a:solidFill>
                  <a:schemeClr val="dk1"/>
                </a:solidFill>
                <a:latin typeface="Quattrocento Sans"/>
                <a:ea typeface="Quattrocento Sans"/>
                <a:cs typeface="Quattrocento Sans"/>
                <a:sym typeface="Quattrocento Sans"/>
              </a:rPr>
              <a:t> </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USLAW:  </a:t>
            </a:r>
            <a:r>
              <a:rPr lang="en-US" sz="1000" b="1" i="0" u="sng">
                <a:solidFill>
                  <a:schemeClr val="hlink"/>
                </a:solidFill>
                <a:latin typeface="Century Schoolbook"/>
                <a:ea typeface="Century Schoolbook"/>
                <a:cs typeface="Century Schoolbook"/>
                <a:sym typeface="Century Schoolbook"/>
                <a:hlinkClick r:id="rId19"/>
              </a:rPr>
              <a:t>http://www.uslaboragainstwar.org/section.php?id=57</a:t>
            </a:r>
            <a:r>
              <a:rPr lang="en-US" sz="1000" b="1" i="0" u="none">
                <a:solidFill>
                  <a:schemeClr val="dk1"/>
                </a:solidFill>
                <a:latin typeface="Quattrocento Sans"/>
                <a:ea typeface="Quattrocento Sans"/>
                <a:cs typeface="Quattrocento Sans"/>
                <a:sym typeface="Quattrocento Sans"/>
              </a:rPr>
              <a:t> </a:t>
            </a:r>
            <a:endParaRPr/>
          </a:p>
          <a:p>
            <a:pPr marL="273050" marR="0" lvl="0" indent="-273050" algn="l" rtl="0">
              <a:lnSpc>
                <a:spcPct val="80000"/>
              </a:lnSpc>
              <a:spcBef>
                <a:spcPts val="900"/>
              </a:spcBef>
              <a:spcAft>
                <a:spcPts val="0"/>
              </a:spcAft>
              <a:buClr>
                <a:schemeClr val="accent1"/>
              </a:buClr>
              <a:buSzPts val="700"/>
              <a:buFont typeface="Noto Sans Symbols"/>
              <a:buChar char="🞆"/>
            </a:pPr>
            <a:r>
              <a:rPr lang="en-US" sz="1000" b="1" i="0" u="none">
                <a:solidFill>
                  <a:schemeClr val="dk1"/>
                </a:solidFill>
                <a:latin typeface="Quattrocento Sans"/>
                <a:ea typeface="Quattrocento Sans"/>
                <a:cs typeface="Quattrocento Sans"/>
                <a:sym typeface="Quattrocento Sans"/>
              </a:rPr>
              <a:t>World Bank: </a:t>
            </a:r>
            <a:r>
              <a:rPr lang="en-US" sz="1000" b="1" i="0" u="sng">
                <a:solidFill>
                  <a:schemeClr val="hlink"/>
                </a:solidFill>
                <a:latin typeface="Century Schoolbook"/>
                <a:ea typeface="Century Schoolbook"/>
                <a:cs typeface="Century Schoolbook"/>
                <a:sym typeface="Century Schoolbook"/>
                <a:hlinkClick r:id="rId20"/>
              </a:rPr>
              <a:t>http://data.worldbank.org/indicator/MS.MIL.XPND.GD.ZS</a:t>
            </a:r>
            <a:r>
              <a:rPr lang="en-US" sz="1000" b="1" i="0" u="none">
                <a:solidFill>
                  <a:schemeClr val="dk1"/>
                </a:solidFill>
                <a:latin typeface="Quattrocento Sans"/>
                <a:ea typeface="Quattrocento Sans"/>
                <a:cs typeface="Quattrocento Sans"/>
                <a:sym typeface="Quattrocento Sans"/>
              </a:rPr>
              <a:t>   </a:t>
            </a:r>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txBox="1">
            <a:spLocks noGrp="1"/>
          </p:cNvSpPr>
          <p:nvPr>
            <p:ph type="title"/>
          </p:nvPr>
        </p:nvSpPr>
        <p:spPr>
          <a:xfrm>
            <a:off x="2362200" y="3810000"/>
            <a:ext cx="6172200" cy="20542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3600"/>
              <a:buFont typeface="Quattrocento Sans"/>
              <a:buNone/>
            </a:pPr>
            <a:r>
              <a:rPr lang="en-US" sz="3600" b="1" i="0" u="none">
                <a:solidFill>
                  <a:schemeClr val="lt2"/>
                </a:solidFill>
                <a:latin typeface="Quattrocento Sans"/>
                <a:ea typeface="Quattrocento Sans"/>
                <a:cs typeface="Quattrocento Sans"/>
                <a:sym typeface="Quattrocento Sans"/>
              </a:rPr>
              <a:t>WHY DO WE NEED </a:t>
            </a:r>
            <a:br>
              <a:rPr lang="en-US" sz="3600" b="1" i="0" u="none">
                <a:solidFill>
                  <a:schemeClr val="lt2"/>
                </a:solidFill>
                <a:latin typeface="Quattrocento Sans"/>
                <a:ea typeface="Quattrocento Sans"/>
                <a:cs typeface="Quattrocento Sans"/>
                <a:sym typeface="Quattrocento Sans"/>
              </a:rPr>
            </a:br>
            <a:r>
              <a:rPr lang="en-US" sz="3600" b="1" i="0" u="none">
                <a:solidFill>
                  <a:schemeClr val="lt2"/>
                </a:solidFill>
                <a:latin typeface="Quattrocento Sans"/>
                <a:ea typeface="Quattrocento Sans"/>
                <a:cs typeface="Quattrocento Sans"/>
                <a:sym typeface="Quattrocento Sans"/>
              </a:rPr>
              <a:t>ECONOMIC CONVERSION?</a:t>
            </a:r>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220" name="Google Shape;220;p24"/>
          <p:cNvSpPr txBox="1">
            <a:spLocks noGrp="1"/>
          </p:cNvSpPr>
          <p:nvPr>
            <p:ph type="title"/>
          </p:nvPr>
        </p:nvSpPr>
        <p:spPr>
          <a:xfrm>
            <a:off x="457200" y="152400"/>
            <a:ext cx="7467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A MILITARIZED ECONOMY:</a:t>
            </a:r>
            <a:br>
              <a:rPr lang="en-US" sz="3600" b="0" i="0" u="none">
                <a:solidFill>
                  <a:schemeClr val="dk2"/>
                </a:solidFill>
                <a:latin typeface="Quattrocento Sans"/>
                <a:ea typeface="Quattrocento Sans"/>
                <a:cs typeface="Quattrocento Sans"/>
                <a:sym typeface="Quattrocento Sans"/>
              </a:rPr>
            </a:br>
            <a:r>
              <a:rPr lang="en-US" sz="3600" b="0" i="1" u="none">
                <a:solidFill>
                  <a:schemeClr val="dk2"/>
                </a:solidFill>
                <a:latin typeface="Quattrocento Sans"/>
                <a:ea typeface="Quattrocento Sans"/>
                <a:cs typeface="Quattrocento Sans"/>
                <a:sym typeface="Quattrocento Sans"/>
              </a:rPr>
              <a:t>	UNPRODUCTIVE</a:t>
            </a:r>
            <a:endParaRPr/>
          </a:p>
        </p:txBody>
      </p:sp>
      <p:sp>
        <p:nvSpPr>
          <p:cNvPr id="221" name="Google Shape;221;p24"/>
          <p:cNvSpPr txBox="1"/>
          <p:nvPr/>
        </p:nvSpPr>
        <p:spPr>
          <a:xfrm>
            <a:off x="152400" y="2438400"/>
            <a:ext cx="3505200" cy="4494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ts val="2800"/>
              <a:buFont typeface="Quattrocento Sans"/>
              <a:buNone/>
            </a:pPr>
            <a:r>
              <a:rPr lang="en-US" sz="2800" b="0" i="0" u="none">
                <a:solidFill>
                  <a:schemeClr val="dk1"/>
                </a:solidFill>
                <a:latin typeface="Quattrocento Sans"/>
                <a:ea typeface="Quattrocento Sans"/>
                <a:cs typeface="Quattrocento Sans"/>
                <a:sym typeface="Quattrocento Sans"/>
              </a:rPr>
              <a:t>Money to finance weapons and wars displaces productive investment and uses up national resources</a:t>
            </a:r>
            <a:endParaRPr/>
          </a:p>
          <a:p>
            <a:pPr marL="0" marR="0" lvl="0" indent="0" algn="l" rtl="0">
              <a:lnSpc>
                <a:spcPct val="100000"/>
              </a:lnSpc>
              <a:spcBef>
                <a:spcPts val="0"/>
              </a:spcBef>
              <a:spcAft>
                <a:spcPts val="0"/>
              </a:spcAft>
              <a:buClr>
                <a:schemeClr val="dk1"/>
              </a:buClr>
              <a:buSzPts val="1400"/>
              <a:buFont typeface="Century Schoolbook"/>
              <a:buNone/>
            </a:pPr>
            <a:r>
              <a:rPr lang="en-US" sz="1400" b="0" i="0" u="none">
                <a:solidFill>
                  <a:schemeClr val="dk1"/>
                </a:solidFill>
                <a:latin typeface="Century Schoolbook"/>
                <a:ea typeface="Century Schoolbook"/>
                <a:cs typeface="Century Schoolbook"/>
                <a:sym typeface="Century Schoolbook"/>
              </a:rPr>
              <a:t>		</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None/>
            </a:pPr>
            <a:endParaRPr sz="1400" b="0" i="0" u="none">
              <a:solidFill>
                <a:schemeClr val="dk1"/>
              </a:solidFill>
              <a:latin typeface="Century Schoolbook"/>
              <a:ea typeface="Century Schoolbook"/>
              <a:cs typeface="Century Schoolbook"/>
              <a:sym typeface="Century Schoolbook"/>
            </a:endParaRPr>
          </a:p>
        </p:txBody>
      </p:sp>
      <p:pic>
        <p:nvPicPr>
          <p:cNvPr id="222" name="Google Shape;222;p24" descr="trains Cina-America.jpg"/>
          <p:cNvPicPr preferRelativeResize="0"/>
          <p:nvPr/>
        </p:nvPicPr>
        <p:blipFill rotWithShape="1">
          <a:blip r:embed="rId3">
            <a:alphaModFix/>
          </a:blip>
          <a:srcRect b="9457"/>
          <a:stretch/>
        </p:blipFill>
        <p:spPr>
          <a:xfrm>
            <a:off x="3657600" y="1363662"/>
            <a:ext cx="4440237" cy="510540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226"/>
        <p:cNvGrpSpPr/>
        <p:nvPr/>
      </p:nvGrpSpPr>
      <p:grpSpPr>
        <a:xfrm>
          <a:off x="0" y="0"/>
          <a:ext cx="0" cy="0"/>
          <a:chOff x="0" y="0"/>
          <a:chExt cx="0" cy="0"/>
        </a:xfrm>
      </p:grpSpPr>
      <p:sp>
        <p:nvSpPr>
          <p:cNvPr id="227" name="Google Shape;227;p25"/>
          <p:cNvSpPr txBox="1">
            <a:spLocks noGrp="1"/>
          </p:cNvSpPr>
          <p:nvPr>
            <p:ph type="title"/>
          </p:nvPr>
        </p:nvSpPr>
        <p:spPr>
          <a:xfrm>
            <a:off x="457200" y="274637"/>
            <a:ext cx="7467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A MILITARIZED ECONOMY:</a:t>
            </a:r>
            <a:br>
              <a:rPr lang="en-US" sz="3600" b="0" i="0" u="none">
                <a:solidFill>
                  <a:schemeClr val="dk2"/>
                </a:solidFill>
                <a:latin typeface="Quattrocento Sans"/>
                <a:ea typeface="Quattrocento Sans"/>
                <a:cs typeface="Quattrocento Sans"/>
                <a:sym typeface="Quattrocento Sans"/>
              </a:rPr>
            </a:br>
            <a:r>
              <a:rPr lang="en-US" sz="3600" b="0" i="1" u="none">
                <a:solidFill>
                  <a:schemeClr val="dk2"/>
                </a:solidFill>
                <a:latin typeface="Quattrocento Sans"/>
                <a:ea typeface="Quattrocento Sans"/>
                <a:cs typeface="Quattrocento Sans"/>
                <a:sym typeface="Quattrocento Sans"/>
              </a:rPr>
              <a:t>    INEQUITABLE</a:t>
            </a:r>
            <a:endParaRPr/>
          </a:p>
        </p:txBody>
      </p:sp>
      <p:sp>
        <p:nvSpPr>
          <p:cNvPr id="228" name="Google Shape;228;p25"/>
          <p:cNvSpPr txBox="1"/>
          <p:nvPr/>
        </p:nvSpPr>
        <p:spPr>
          <a:xfrm>
            <a:off x="609600" y="1600200"/>
            <a:ext cx="7543800" cy="1846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ts val="2800"/>
              <a:buFont typeface="Quattrocento Sans"/>
              <a:buNone/>
            </a:pPr>
            <a:r>
              <a:rPr lang="en-US" sz="2800" b="0" i="0" u="none">
                <a:solidFill>
                  <a:schemeClr val="dk1"/>
                </a:solidFill>
                <a:latin typeface="Quattrocento Sans"/>
                <a:ea typeface="Quattrocento Sans"/>
                <a:cs typeface="Quattrocento Sans"/>
                <a:sym typeface="Quattrocento Sans"/>
              </a:rPr>
              <a:t>Money spent on the military is diverted from social goods (e.g., education, health care) </a:t>
            </a:r>
            <a:br>
              <a:rPr lang="en-US" sz="2800" b="0" i="0" u="none">
                <a:solidFill>
                  <a:schemeClr val="dk1"/>
                </a:solidFill>
                <a:latin typeface="Quattrocento Sans"/>
                <a:ea typeface="Quattrocento Sans"/>
                <a:cs typeface="Quattrocento Sans"/>
                <a:sym typeface="Quattrocento Sans"/>
              </a:rPr>
            </a:br>
            <a:r>
              <a:rPr lang="en-US" sz="1600" b="0" i="0" u="none">
                <a:solidFill>
                  <a:schemeClr val="dk1"/>
                </a:solidFill>
                <a:latin typeface="Quattrocento Sans"/>
                <a:ea typeface="Quattrocento Sans"/>
                <a:cs typeface="Quattrocento Sans"/>
                <a:sym typeface="Quattrocento Sans"/>
              </a:rPr>
              <a:t>	</a:t>
            </a:r>
            <a:endParaRPr/>
          </a:p>
          <a:p>
            <a:pPr marL="0" marR="0" lvl="0" indent="0" algn="ctr" rtl="0">
              <a:lnSpc>
                <a:spcPct val="100000"/>
              </a:lnSpc>
              <a:spcBef>
                <a:spcPts val="0"/>
              </a:spcBef>
              <a:spcAft>
                <a:spcPts val="0"/>
              </a:spcAft>
              <a:buClr>
                <a:schemeClr val="dk1"/>
              </a:buClr>
              <a:buSzPts val="1800"/>
              <a:buFont typeface="Quattrocento Sans"/>
              <a:buNone/>
            </a:pPr>
            <a:r>
              <a:rPr lang="en-US" sz="1800" b="0" i="0" u="none">
                <a:solidFill>
                  <a:schemeClr val="dk1"/>
                </a:solidFill>
                <a:latin typeface="Quattrocento Sans"/>
                <a:ea typeface="Quattrocento Sans"/>
                <a:cs typeface="Quattrocento Sans"/>
                <a:sym typeface="Quattrocento Sans"/>
              </a:rPr>
              <a:t>A strong economy requires strong people—and investment in people</a:t>
            </a:r>
            <a:endParaRPr/>
          </a:p>
        </p:txBody>
      </p:sp>
      <p:pic>
        <p:nvPicPr>
          <p:cNvPr id="229" name="Google Shape;229;p25" descr="F-35.jpg"/>
          <p:cNvPicPr preferRelativeResize="0"/>
          <p:nvPr/>
        </p:nvPicPr>
        <p:blipFill rotWithShape="1">
          <a:blip r:embed="rId3">
            <a:alphaModFix/>
          </a:blip>
          <a:srcRect/>
          <a:stretch/>
        </p:blipFill>
        <p:spPr>
          <a:xfrm>
            <a:off x="838200" y="3962400"/>
            <a:ext cx="2859087" cy="2247900"/>
          </a:xfrm>
          <a:prstGeom prst="rect">
            <a:avLst/>
          </a:prstGeom>
          <a:noFill/>
          <a:ln>
            <a:noFill/>
          </a:ln>
        </p:spPr>
      </p:pic>
      <p:pic>
        <p:nvPicPr>
          <p:cNvPr id="230" name="Google Shape;230;p25" descr="TwoGirls.jpg"/>
          <p:cNvPicPr preferRelativeResize="0"/>
          <p:nvPr/>
        </p:nvPicPr>
        <p:blipFill rotWithShape="1">
          <a:blip r:embed="rId4">
            <a:alphaModFix/>
          </a:blip>
          <a:srcRect/>
          <a:stretch/>
        </p:blipFill>
        <p:spPr>
          <a:xfrm>
            <a:off x="4495800" y="3962400"/>
            <a:ext cx="3368675" cy="225425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685800" y="304800"/>
            <a:ext cx="7467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Quattrocento Sans"/>
              <a:buNone/>
            </a:pPr>
            <a:r>
              <a:rPr lang="en-US" sz="3600" b="0" i="0" u="none">
                <a:solidFill>
                  <a:schemeClr val="dk2"/>
                </a:solidFill>
                <a:latin typeface="Quattrocento Sans"/>
                <a:ea typeface="Quattrocento Sans"/>
                <a:cs typeface="Quattrocento Sans"/>
                <a:sym typeface="Quattrocento Sans"/>
              </a:rPr>
              <a:t>A MILITARIZED ECONOMY: </a:t>
            </a:r>
            <a:br>
              <a:rPr lang="en-US" sz="3600" b="0" i="0" u="none">
                <a:solidFill>
                  <a:schemeClr val="dk2"/>
                </a:solidFill>
                <a:latin typeface="Quattrocento Sans"/>
                <a:ea typeface="Quattrocento Sans"/>
                <a:cs typeface="Quattrocento Sans"/>
                <a:sym typeface="Quattrocento Sans"/>
              </a:rPr>
            </a:br>
            <a:r>
              <a:rPr lang="en-US" sz="3600" b="0" i="1" u="none">
                <a:solidFill>
                  <a:schemeClr val="dk2"/>
                </a:solidFill>
                <a:latin typeface="Quattrocento Sans"/>
                <a:ea typeface="Quattrocento Sans"/>
                <a:cs typeface="Quattrocento Sans"/>
                <a:sym typeface="Quattrocento Sans"/>
              </a:rPr>
              <a:t>BAD FOR ALL OF US</a:t>
            </a:r>
            <a:endParaRPr/>
          </a:p>
        </p:txBody>
      </p:sp>
      <p:sp>
        <p:nvSpPr>
          <p:cNvPr id="236" name="Google Shape;236;p26"/>
          <p:cNvSpPr txBox="1">
            <a:spLocks noGrp="1"/>
          </p:cNvSpPr>
          <p:nvPr>
            <p:ph type="body" idx="1"/>
          </p:nvPr>
        </p:nvSpPr>
        <p:spPr>
          <a:xfrm>
            <a:off x="381000" y="1676400"/>
            <a:ext cx="8504237" cy="4572000"/>
          </a:xfrm>
          <a:prstGeom prst="rect">
            <a:avLst/>
          </a:prstGeom>
          <a:noFill/>
          <a:ln>
            <a:noFill/>
          </a:ln>
        </p:spPr>
        <p:txBody>
          <a:bodyPr spcFirstLastPara="1" wrap="square" lIns="91425" tIns="45700" rIns="91425" bIns="45700" anchor="t" anchorCtr="0">
            <a:noAutofit/>
          </a:bodyPr>
          <a:lstStyle/>
          <a:p>
            <a:pPr marL="273050" marR="0" lvl="0" indent="17461" algn="l" rtl="0">
              <a:lnSpc>
                <a:spcPct val="100000"/>
              </a:lnSpc>
              <a:spcBef>
                <a:spcPts val="0"/>
              </a:spcBef>
              <a:spcAft>
                <a:spcPts val="0"/>
              </a:spcAft>
              <a:buClr>
                <a:schemeClr val="accent1"/>
              </a:buClr>
              <a:buSzPts val="1680"/>
              <a:buFont typeface="Noto Sans Symbols"/>
              <a:buNone/>
            </a:pPr>
            <a:r>
              <a:rPr lang="en-US" sz="2400" b="0" i="0" u="none" strike="noStrike" cap="none">
                <a:solidFill>
                  <a:schemeClr val="dk1"/>
                </a:solidFill>
                <a:latin typeface="Quattrocento Sans"/>
                <a:ea typeface="Quattrocento Sans"/>
                <a:cs typeface="Quattrocento Sans"/>
                <a:sym typeface="Quattrocento Sans"/>
              </a:rPr>
              <a:t>The more a country spends on the military as a share of its economy:</a:t>
            </a:r>
            <a:endParaRPr/>
          </a:p>
          <a:p>
            <a:pPr marL="273050" marR="0" lvl="0" indent="17461" algn="l" rtl="0">
              <a:lnSpc>
                <a:spcPct val="100000"/>
              </a:lnSpc>
              <a:spcBef>
                <a:spcPts val="600"/>
              </a:spcBef>
              <a:spcAft>
                <a:spcPts val="0"/>
              </a:spcAft>
              <a:buClr>
                <a:schemeClr val="accent1"/>
              </a:buClr>
              <a:buSzPts val="1680"/>
              <a:buFont typeface="Noto Sans Symbols"/>
              <a:buNone/>
            </a:pPr>
            <a:endParaRPr sz="2400" b="0" i="0" u="none" strike="noStrike" cap="none">
              <a:solidFill>
                <a:schemeClr val="dk1"/>
              </a:solidFill>
              <a:latin typeface="Quattrocento Sans"/>
              <a:ea typeface="Quattrocento Sans"/>
              <a:cs typeface="Quattrocento Sans"/>
              <a:sym typeface="Quattrocento Sans"/>
            </a:endParaRPr>
          </a:p>
          <a:p>
            <a:pPr marL="290512" marR="0" lvl="0" indent="-17461" algn="l" rtl="0">
              <a:lnSpc>
                <a:spcPct val="100000"/>
              </a:lnSpc>
              <a:spcBef>
                <a:spcPts val="600"/>
              </a:spcBef>
              <a:spcAft>
                <a:spcPts val="0"/>
              </a:spcAft>
              <a:buClr>
                <a:schemeClr val="accent1"/>
              </a:buClr>
              <a:buSzPts val="1680"/>
              <a:buFont typeface="Noto Sans Symbols"/>
              <a:buChar char="🞆"/>
            </a:pPr>
            <a:r>
              <a:rPr lang="en-US" sz="2400" b="0" i="1" u="none" strike="noStrike" cap="none">
                <a:solidFill>
                  <a:schemeClr val="dk1"/>
                </a:solidFill>
                <a:latin typeface="Quattrocento Sans"/>
                <a:ea typeface="Quattrocento Sans"/>
                <a:cs typeface="Quattrocento Sans"/>
                <a:sym typeface="Quattrocento Sans"/>
              </a:rPr>
              <a:t>The slower the economic growth</a:t>
            </a:r>
            <a:endParaRPr/>
          </a:p>
          <a:p>
            <a:pPr marL="290512" marR="0" lvl="0" indent="-17461" algn="l" rtl="0">
              <a:lnSpc>
                <a:spcPct val="100000"/>
              </a:lnSpc>
              <a:spcBef>
                <a:spcPts val="2400"/>
              </a:spcBef>
              <a:spcAft>
                <a:spcPts val="0"/>
              </a:spcAft>
              <a:buClr>
                <a:schemeClr val="accent1"/>
              </a:buClr>
              <a:buSzPts val="1680"/>
              <a:buFont typeface="Noto Sans Symbols"/>
              <a:buChar char="🞆"/>
            </a:pPr>
            <a:r>
              <a:rPr lang="en-US" sz="2400" b="0" i="1" u="none" strike="noStrike" cap="none">
                <a:solidFill>
                  <a:schemeClr val="dk1"/>
                </a:solidFill>
                <a:latin typeface="Quattrocento Sans"/>
                <a:ea typeface="Quattrocento Sans"/>
                <a:cs typeface="Quattrocento Sans"/>
                <a:sym typeface="Quattrocento Sans"/>
              </a:rPr>
              <a:t>The higher the unemployment</a:t>
            </a:r>
            <a:endParaRPr/>
          </a:p>
          <a:p>
            <a:pPr marL="290512" marR="0" lvl="0" indent="-17461" algn="l" rtl="0">
              <a:lnSpc>
                <a:spcPct val="100000"/>
              </a:lnSpc>
              <a:spcBef>
                <a:spcPts val="2400"/>
              </a:spcBef>
              <a:spcAft>
                <a:spcPts val="0"/>
              </a:spcAft>
              <a:buClr>
                <a:schemeClr val="accent1"/>
              </a:buClr>
              <a:buSzPts val="1680"/>
              <a:buFont typeface="Noto Sans Symbols"/>
              <a:buChar char="🞆"/>
            </a:pPr>
            <a:r>
              <a:rPr lang="en-US" sz="2400" b="0" i="1" u="none" strike="noStrike" cap="none">
                <a:solidFill>
                  <a:schemeClr val="dk1"/>
                </a:solidFill>
                <a:latin typeface="Quattrocento Sans"/>
                <a:ea typeface="Quattrocento Sans"/>
                <a:cs typeface="Quattrocento Sans"/>
                <a:sym typeface="Quattrocento Sans"/>
              </a:rPr>
              <a:t>The slower the productivity growth</a:t>
            </a:r>
            <a:endParaRPr/>
          </a:p>
          <a:p>
            <a:pPr marL="290512" marR="0" lvl="0" indent="-17461" algn="l" rtl="0">
              <a:lnSpc>
                <a:spcPct val="100000"/>
              </a:lnSpc>
              <a:spcBef>
                <a:spcPts val="2400"/>
              </a:spcBef>
              <a:spcAft>
                <a:spcPts val="0"/>
              </a:spcAft>
              <a:buClr>
                <a:schemeClr val="accent1"/>
              </a:buClr>
              <a:buSzPts val="1680"/>
              <a:buFont typeface="Noto Sans Symbols"/>
              <a:buChar char="🞆"/>
            </a:pPr>
            <a:r>
              <a:rPr lang="en-US" sz="2400" b="0" i="1" u="none" strike="noStrike" cap="none">
                <a:solidFill>
                  <a:schemeClr val="dk1"/>
                </a:solidFill>
                <a:latin typeface="Quattrocento Sans"/>
                <a:ea typeface="Quattrocento Sans"/>
                <a:cs typeface="Quattrocento Sans"/>
                <a:sym typeface="Quattrocento Sans"/>
              </a:rPr>
              <a:t>The less innovation</a:t>
            </a:r>
            <a:endParaRPr/>
          </a:p>
          <a:p>
            <a:pPr marL="290512" marR="0" lvl="0" indent="-17461" algn="l" rtl="0">
              <a:lnSpc>
                <a:spcPct val="100000"/>
              </a:lnSpc>
              <a:spcBef>
                <a:spcPts val="2400"/>
              </a:spcBef>
              <a:spcAft>
                <a:spcPts val="0"/>
              </a:spcAft>
              <a:buClr>
                <a:schemeClr val="accent1"/>
              </a:buClr>
              <a:buSzPts val="1680"/>
              <a:buFont typeface="Noto Sans Symbols"/>
              <a:buChar char="🞆"/>
            </a:pPr>
            <a:r>
              <a:rPr lang="en-US" sz="2400" b="0" i="1" u="none" strike="noStrike" cap="none">
                <a:solidFill>
                  <a:schemeClr val="dk1"/>
                </a:solidFill>
                <a:latin typeface="Quattrocento Sans"/>
                <a:ea typeface="Quattrocento Sans"/>
                <a:cs typeface="Quattrocento Sans"/>
                <a:sym typeface="Quattrocento Sans"/>
              </a:rPr>
              <a:t>The greater its contribution to global warming</a:t>
            </a:r>
            <a:endParaRPr/>
          </a:p>
        </p:txBody>
      </p:sp>
      <p:sp>
        <p:nvSpPr>
          <p:cNvPr id="237" name="Google Shape;237;p26"/>
          <p:cNvSpPr txBox="1"/>
          <p:nvPr/>
        </p:nvSpPr>
        <p:spPr>
          <a:xfrm>
            <a:off x="5638800" y="6400800"/>
            <a:ext cx="2835275"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entury Schoolbook"/>
              <a:buNone/>
            </a:pPr>
            <a:r>
              <a:rPr lang="en-US" sz="1200" b="0" i="0" u="none">
                <a:solidFill>
                  <a:schemeClr val="dk1"/>
                </a:solidFill>
                <a:latin typeface="Century Schoolbook"/>
                <a:ea typeface="Century Schoolbook"/>
                <a:cs typeface="Century Schoolbook"/>
                <a:sym typeface="Century Schoolbook"/>
              </a:rPr>
              <a:t>Source: Council on Economic Priorities</a:t>
            </a:r>
            <a:endParaRPr/>
          </a:p>
        </p:txBody>
      </p:sp>
    </p:spTree>
  </p:cSld>
  <p:clrMapOvr>
    <a:masterClrMapping/>
  </p:clrMapOvr>
  <p:transition>
    <p:fade thruBlk="1"/>
  </p:transition>
</p:sld>
</file>

<file path=ppt/theme/theme1.xml><?xml version="1.0" encoding="utf-8"?>
<a:theme xmlns:a="http://schemas.openxmlformats.org/drawingml/2006/main" name="1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2952</Words>
  <Application>Microsoft Macintosh PowerPoint</Application>
  <PresentationFormat>On-screen Show (4:3)</PresentationFormat>
  <Paragraphs>269</Paragraphs>
  <Slides>56</Slides>
  <Notes>56</Notes>
  <HiddenSlides>15</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56</vt:i4>
      </vt:variant>
    </vt:vector>
  </HeadingPairs>
  <TitlesOfParts>
    <vt:vector size="68" baseType="lpstr">
      <vt:lpstr>Century Schoolbook</vt:lpstr>
      <vt:lpstr>Noto Sans Symbols</vt:lpstr>
      <vt:lpstr>Quattrocento Sans</vt:lpstr>
      <vt:lpstr>Calibri</vt:lpstr>
      <vt:lpstr>Arial</vt:lpstr>
      <vt:lpstr>1_Oriel</vt:lpstr>
      <vt:lpstr>2_Oriel</vt:lpstr>
      <vt:lpstr>3_Oriel</vt:lpstr>
      <vt:lpstr>Oriel</vt:lpstr>
      <vt:lpstr>4_Oriel</vt:lpstr>
      <vt:lpstr>5_Oriel</vt:lpstr>
      <vt:lpstr>6_Oriel</vt:lpstr>
      <vt:lpstr>ECONOMIC CONVERSION</vt:lpstr>
      <vt:lpstr>ECONOMIC CONVERSION</vt:lpstr>
      <vt:lpstr>OUR COUNTRY SUFFERS FROM A MILITARY-INDUSTRIAL COMPLEX</vt:lpstr>
      <vt:lpstr>WHAT IS  “ECONOMIC CONVERSION”?</vt:lpstr>
      <vt:lpstr>MOVE FROM A MILITARY/FOSSIL FUEL-DOMINATED INEQUITABLE, CONSUMERIST ECONOMY TO A CIVILIAN ECONOMY THAT IS DEMILITARIZED SUSTAINABLE AND JUST</vt:lpstr>
      <vt:lpstr>WHY DO WE NEED  ECONOMIC CONVERSION?</vt:lpstr>
      <vt:lpstr>A MILITARIZED ECONOMY:  UNPRODUCTIVE</vt:lpstr>
      <vt:lpstr>A MILITARIZED ECONOMY:     INEQUITABLE</vt:lpstr>
      <vt:lpstr>A MILITARIZED ECONOMY:  BAD FOR ALL OF US</vt:lpstr>
      <vt:lpstr>       A MILITARIZED ECONOMY:     PRODUCES FEWER JOBS  U.S. JOB CREATION WITH $1 BILLION </vt:lpstr>
      <vt:lpstr>A MILITARIZED ECONOMY: PUTS BUSINESS AT A COMPETITIVE DISADVANTAGE </vt:lpstr>
      <vt:lpstr>    AMONG ALL COUNTRIES, WE ARE NUMBER ONE IN MILITARY SPENDING, BUT: </vt:lpstr>
      <vt:lpstr>2013 REPORT CARD FOR U.S. INFRASTRUCTURE AMERICAN SOCIETY OF CIVIL ENGINEERS</vt:lpstr>
      <vt:lpstr>ECONOMIC COSTS OF MILITARISM:</vt:lpstr>
      <vt:lpstr>ENVIROMENTAL COSTS OF MILITARISM:</vt:lpstr>
      <vt:lpstr>IS THE U.S. ECONOMY MILITARIZED? </vt:lpstr>
      <vt:lpstr>PowerPoint Presentation</vt:lpstr>
      <vt:lpstr>WHERE YOUR 2014 INCOME TAXES WENT</vt:lpstr>
      <vt:lpstr>MILITARY EXPENDITURES PER CAPITA</vt:lpstr>
      <vt:lpstr>PowerPoint Presentation</vt:lpstr>
      <vt:lpstr>PowerPoint Presentation</vt:lpstr>
      <vt:lpstr>PowerPoint Presentation</vt:lpstr>
      <vt:lpstr>U.S. MILITARY SPENDING VS. OTHER COUNTRIES,  IN RANK ORDER, FY 2014</vt:lpstr>
      <vt:lpstr>PowerPoint Presentation</vt:lpstr>
      <vt:lpstr>“DEFENSE” SPENDING?  </vt:lpstr>
      <vt:lpstr>ABOUT THAT DEFICIT . . .</vt:lpstr>
      <vt:lpstr>U.S.—ARMS DEALER TO THE WORLD</vt:lpstr>
      <vt:lpstr>ISN’T MILITARY SPENDING GOING DOWN?</vt:lpstr>
      <vt:lpstr>PowerPoint Presentation</vt:lpstr>
      <vt:lpstr>PowerPoint Presentation</vt:lpstr>
      <vt:lpstr>HOW CAN WE ACHIEVE  ECONOMIC CONVERSION?</vt:lpstr>
      <vt:lpstr>REBUILDING AMERICA</vt:lpstr>
      <vt:lpstr>PowerPoint Presentation</vt:lpstr>
      <vt:lpstr>2013 REPORT CARD FOR U.S. INFRASTRUCTURE AMERICAN SOCIETY OF CIVIL ENGINEERS</vt:lpstr>
      <vt:lpstr>PowerPoint Presentation</vt:lpstr>
      <vt:lpstr>PowerPoint Presentation</vt:lpstr>
      <vt:lpstr>LOCAL PLANNING: ENCOURAGE LOCAL GOVERNMENTS TO ESTABLISH FUTURES COMMISSIONS AND TO APPLY FOR DEVELOPMENT GRANTS </vt:lpstr>
      <vt:lpstr>TRANSITION TO A PEACE ECONOMY</vt:lpstr>
      <vt:lpstr>TRANSITION TO A PEACE ECONOMY</vt:lpstr>
      <vt:lpstr>UNION SUPPORT FOR  ECONOMIC CONVERSION</vt:lpstr>
      <vt:lpstr>AFL-CIO EXECUTIVE COUNCIL 1992</vt:lpstr>
      <vt:lpstr>PowerPoint Presentation</vt:lpstr>
      <vt:lpstr>PowerPoint Presentation</vt:lpstr>
      <vt:lpstr>PowerPoint Presentation</vt:lpstr>
      <vt:lpstr>PowerPoint Presentation</vt:lpstr>
      <vt:lpstr>IAM* CONVENTION CALLS FOR ECONOMIC CONVERSION PROGRAM  (ADOPTED MAY 6, 2013)</vt:lpstr>
      <vt:lpstr>CWA* NATIONAL RESOLUTION ON ECONOMIC CONVERSION (APRIL 2013)</vt:lpstr>
      <vt:lpstr>NEA* CONVENTION CALLS FOR ECONOMIC CONVERSION, AUG. 2013 </vt:lpstr>
      <vt:lpstr>AFSCME* RESOLUTION ON ECONOMIC CONVERSION (JUNE 2012)</vt:lpstr>
      <vt:lpstr> UE* RESOLUTION, OCT. 2009</vt:lpstr>
      <vt:lpstr>BECAUSE WE’RE ALL IN THIS TOGETHER!</vt:lpstr>
      <vt:lpstr>PARTNERSHIPS FOR ADVOCACY:  FUND OUR COMMUNITIES, NOT THE PENTAGON </vt:lpstr>
      <vt:lpstr>WHAT WOULD THE FUTURES COMMISSION DO?</vt:lpstr>
      <vt:lpstr>IT’S A CHOICE: ADDICTION TO MILITARISM OR  A SUSTAINABLE EQUITABLE DEMILITARIZED NEW ECONOMY</vt:lpstr>
      <vt:lpstr>ECONOMIC CONVERSION:  MOVE FROM A MILITARY-DOMINATED ECONOMY  TO A CIVILIAN ECONOMY</vt:lpstr>
      <vt:lpstr>SOURCES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CONVERSION</dc:title>
  <cp:lastModifiedBy>Bahman Azad</cp:lastModifiedBy>
  <cp:revision>1</cp:revision>
  <dcterms:modified xsi:type="dcterms:W3CDTF">2020-06-29T22:23:38Z</dcterms:modified>
</cp:coreProperties>
</file>